
<file path=[Content_Types].xml><?xml version="1.0" encoding="utf-8"?>
<Types xmlns="http://schemas.openxmlformats.org/package/2006/content-types">
  <Default Extension="emf" ContentType="image/x-emf"/>
  <Default Extension="gif" ContentType="image/gif"/>
  <Default Extension="jpeg" ContentType="image/jpeg"/>
  <Default Extension="mp4" ContentType="video/mp4"/>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48" r:id="rId1"/>
  </p:sldMasterIdLst>
  <p:notesMasterIdLst>
    <p:notesMasterId r:id="rId19"/>
  </p:notesMasterIdLst>
  <p:sldIdLst>
    <p:sldId id="256" r:id="rId2"/>
    <p:sldId id="491" r:id="rId3"/>
    <p:sldId id="722" r:id="rId4"/>
    <p:sldId id="640" r:id="rId5"/>
    <p:sldId id="637" r:id="rId6"/>
    <p:sldId id="638" r:id="rId7"/>
    <p:sldId id="437" r:id="rId8"/>
    <p:sldId id="384" r:id="rId9"/>
    <p:sldId id="387" r:id="rId10"/>
    <p:sldId id="441" r:id="rId11"/>
    <p:sldId id="603" r:id="rId12"/>
    <p:sldId id="601" r:id="rId13"/>
    <p:sldId id="606" r:id="rId14"/>
    <p:sldId id="635" r:id="rId15"/>
    <p:sldId id="619" r:id="rId16"/>
    <p:sldId id="639" r:id="rId17"/>
    <p:sldId id="636" r:id="rId1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Introduction" id="{AE981B79-B6B5-314B-9DF1-FE5767C1B7BB}">
          <p14:sldIdLst>
            <p14:sldId id="256"/>
          </p14:sldIdLst>
        </p14:section>
        <p14:section name="Tropical Cyclones" id="{FDF898E5-45C1-BB4A-991C-78CE7A88C46A}">
          <p14:sldIdLst>
            <p14:sldId id="491"/>
            <p14:sldId id="722"/>
            <p14:sldId id="640"/>
            <p14:sldId id="637"/>
            <p14:sldId id="638"/>
            <p14:sldId id="437"/>
            <p14:sldId id="384"/>
            <p14:sldId id="387"/>
            <p14:sldId id="441"/>
            <p14:sldId id="603"/>
            <p14:sldId id="601"/>
            <p14:sldId id="606"/>
            <p14:sldId id="635"/>
            <p14:sldId id="619"/>
            <p14:sldId id="639"/>
            <p14:sldId id="636"/>
          </p14:sldIdLst>
        </p14:section>
        <p14:section name="Climate-related exposures and health" id="{DF83DF44-3335-5849-AC8E-E86ECBE28B00}">
          <p14:sldIdLst/>
        </p14:section>
        <p14:section name="Extra tropical cyclone stuff" id="{AE329167-254C-CE4F-A26A-58DAD4ECEBFE}">
          <p14:sldIdLst/>
        </p14:section>
      </p14:sectionLst>
    </p:ext>
    <p:ext uri="{EFAFB233-063F-42B5-8137-9DF3F51BA10A}">
      <p15:sldGuideLst xmlns:p15="http://schemas.microsoft.com/office/powerpoint/2012/main"/>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Zhou, Bin" initials="ZB" lastIdx="1" clrIdx="0">
    <p:extLst>
      <p:ext uri="{19B8F6BF-5375-455C-9EA6-DF929625EA0E}">
        <p15:presenceInfo xmlns:p15="http://schemas.microsoft.com/office/powerpoint/2012/main" userId="S-1-5-21-243037206-41955558-561332275-683745"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E7298A"/>
    <a:srgbClr val="B481AD"/>
    <a:srgbClr val="5F7FC7"/>
    <a:srgbClr val="00B050"/>
    <a:srgbClr val="FF2600"/>
    <a:srgbClr val="3FD7EF"/>
    <a:srgbClr val="6BB440"/>
    <a:srgbClr val="B20939"/>
    <a:srgbClr val="ED3125"/>
    <a:srgbClr val="4472C4"/>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5A111915-BE36-4E01-A7E5-04B1672EAD32}" styleName="Light Style 2 - Accent 5">
    <a:wholeTbl>
      <a:tcTxStyle>
        <a:fontRef idx="minor">
          <a:scrgbClr r="0" g="0" b="0"/>
        </a:fontRef>
        <a:schemeClr val="tx1"/>
      </a:tcTxStyle>
      <a:tcStyle>
        <a:tcBdr>
          <a:left>
            <a:lnRef idx="1">
              <a:schemeClr val="accent5"/>
            </a:lnRef>
          </a:left>
          <a:right>
            <a:lnRef idx="1">
              <a:schemeClr val="accent5"/>
            </a:lnRef>
          </a:right>
          <a:top>
            <a:lnRef idx="1">
              <a:schemeClr val="accent5"/>
            </a:lnRef>
          </a:top>
          <a:bottom>
            <a:lnRef idx="1">
              <a:schemeClr val="accent5"/>
            </a:lnRef>
          </a:bottom>
          <a:insideH>
            <a:ln>
              <a:noFill/>
            </a:ln>
          </a:insideH>
          <a:insideV>
            <a:ln>
              <a:noFill/>
            </a:ln>
          </a:insideV>
        </a:tcBdr>
        <a:fill>
          <a:noFill/>
        </a:fill>
      </a:tcStyle>
    </a:wholeTbl>
    <a:band1H>
      <a:tcStyle>
        <a:tcBdr>
          <a:top>
            <a:lnRef idx="1">
              <a:schemeClr val="accent5"/>
            </a:lnRef>
          </a:top>
          <a:bottom>
            <a:lnRef idx="1">
              <a:schemeClr val="accent5"/>
            </a:lnRef>
          </a:bottom>
        </a:tcBdr>
      </a:tcStyle>
    </a:band1H>
    <a:band1V>
      <a:tcStyle>
        <a:tcBdr>
          <a:left>
            <a:lnRef idx="1">
              <a:schemeClr val="accent5"/>
            </a:lnRef>
          </a:left>
          <a:right>
            <a:lnRef idx="1">
              <a:schemeClr val="accent5"/>
            </a:lnRef>
          </a:right>
        </a:tcBdr>
      </a:tcStyle>
    </a:band1V>
    <a:band2V>
      <a:tcStyle>
        <a:tcBdr>
          <a:left>
            <a:lnRef idx="1">
              <a:schemeClr val="accent5"/>
            </a:lnRef>
          </a:left>
          <a:right>
            <a:lnRef idx="1">
              <a:schemeClr val="accent5"/>
            </a:lnRef>
          </a:right>
        </a:tcBdr>
      </a:tcStyle>
    </a:band2V>
    <a:lastCol>
      <a:tcTxStyle b="on"/>
      <a:tcStyle>
        <a:tcBdr/>
      </a:tcStyle>
    </a:lastCol>
    <a:firstCol>
      <a:tcTxStyle b="on"/>
      <a:tcStyle>
        <a:tcBdr/>
      </a:tcStyle>
    </a:firstCol>
    <a:lastRow>
      <a:tcTxStyle b="on"/>
      <a:tcStyle>
        <a:tcBdr>
          <a:top>
            <a:ln w="50800" cmpd="dbl">
              <a:solidFill>
                <a:schemeClr val="accent5"/>
              </a:solidFill>
            </a:ln>
          </a:top>
        </a:tcBdr>
      </a:tcStyle>
    </a:lastRow>
    <a:firstRow>
      <a:tcTxStyle b="on">
        <a:fontRef idx="minor">
          <a:scrgbClr r="0" g="0" b="0"/>
        </a:fontRef>
        <a:schemeClr val="bg1"/>
      </a:tcTxStyle>
      <a:tcStyle>
        <a:tcBdr/>
        <a:fillRef idx="1">
          <a:schemeClr val="accent5"/>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708" autoAdjust="0"/>
    <p:restoredTop sz="68867" autoAdjust="0"/>
  </p:normalViewPr>
  <p:slideViewPr>
    <p:cSldViewPr snapToGrid="0" snapToObjects="1">
      <p:cViewPr varScale="1">
        <p:scale>
          <a:sx n="108" d="100"/>
          <a:sy n="108" d="100"/>
        </p:scale>
        <p:origin x="496" y="192"/>
      </p:cViewPr>
      <p:guideLst/>
    </p:cSldViewPr>
  </p:slideViewPr>
  <p:outlineViewPr>
    <p:cViewPr>
      <p:scale>
        <a:sx n="33" d="100"/>
        <a:sy n="33" d="100"/>
      </p:scale>
      <p:origin x="0" y="0"/>
    </p:cViewPr>
  </p:outlineViewPr>
  <p:notesTextViewPr>
    <p:cViewPr>
      <p:scale>
        <a:sx n="1" d="1"/>
        <a:sy n="1" d="1"/>
      </p:scale>
      <p:origin x="0" y="0"/>
    </p:cViewPr>
  </p:notesTextViewPr>
  <p:sorterViewPr>
    <p:cViewPr>
      <p:scale>
        <a:sx n="66" d="100"/>
        <a:sy n="66" d="100"/>
      </p:scale>
      <p:origin x="0" y="0"/>
    </p:cViewPr>
  </p:sorterViewPr>
  <p:notesViewPr>
    <p:cSldViewPr snapToGrid="0" snapToObjects="1">
      <p:cViewPr varScale="1">
        <p:scale>
          <a:sx n="189" d="100"/>
          <a:sy n="189" d="100"/>
        </p:scale>
        <p:origin x="4584" y="184"/>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commentAuthors" Target="commentAuthor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media/image1.jpeg>
</file>

<file path=ppt/media/image10.tiff>
</file>

<file path=ppt/media/image11.png>
</file>

<file path=ppt/media/image12.png>
</file>

<file path=ppt/media/image13.gif>
</file>

<file path=ppt/media/image14.png>
</file>

<file path=ppt/media/image15.png>
</file>

<file path=ppt/media/image2.tiff>
</file>

<file path=ppt/media/image20.png>
</file>

<file path=ppt/media/image21.jpeg>
</file>

<file path=ppt/media/image22.jpeg>
</file>

<file path=ppt/media/image3.png>
</file>

<file path=ppt/media/image4.png>
</file>

<file path=ppt/media/image5.png>
</file>

<file path=ppt/media/image6.png>
</file>

<file path=ppt/media/image7.jpeg>
</file>

<file path=ppt/media/image8.jpe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787346B-2CE9-7E4B-845E-792E3B15CB1D}" type="datetimeFigureOut">
              <a:rPr lang="en-US" smtClean="0"/>
              <a:t>6/21/23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4C86C12-1C5A-3746-9C54-FCB1C3E126FA}" type="slidenum">
              <a:rPr lang="en-US" smtClean="0"/>
              <a:t>‹#›</a:t>
            </a:fld>
            <a:endParaRPr lang="en-US"/>
          </a:p>
        </p:txBody>
      </p:sp>
    </p:spTree>
    <p:extLst>
      <p:ext uri="{BB962C8B-B14F-4D97-AF65-F5344CB8AC3E}">
        <p14:creationId xmlns:p14="http://schemas.microsoft.com/office/powerpoint/2010/main" val="379050095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br>
              <a:rPr lang="en-GB" sz="1200" kern="1200" dirty="0">
                <a:solidFill>
                  <a:schemeClr val="tx1"/>
                </a:solidFill>
                <a:effectLst/>
                <a:latin typeface="+mn-lt"/>
                <a:ea typeface="+mn-ea"/>
                <a:cs typeface="+mn-cs"/>
              </a:rPr>
            </a:br>
            <a:endParaRPr lang="en-GB"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endParaRPr lang="en-GB"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endParaRPr lang="en-GB" sz="120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0DE134EC-9257-9842-981B-612EDD954206}" type="slidenum">
              <a:rPr lang="en-US" smtClean="0"/>
              <a:t>1</a:t>
            </a:fld>
            <a:endParaRPr lang="en-US"/>
          </a:p>
        </p:txBody>
      </p:sp>
    </p:spTree>
    <p:extLst>
      <p:ext uri="{BB962C8B-B14F-4D97-AF65-F5344CB8AC3E}">
        <p14:creationId xmlns:p14="http://schemas.microsoft.com/office/powerpoint/2010/main" val="40260130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DE134EC-9257-9842-981B-612EDD954206}" type="slidenum">
              <a:rPr lang="en-US" smtClean="0"/>
              <a:t>10</a:t>
            </a:fld>
            <a:endParaRPr lang="en-US"/>
          </a:p>
        </p:txBody>
      </p:sp>
    </p:spTree>
    <p:extLst>
      <p:ext uri="{BB962C8B-B14F-4D97-AF65-F5344CB8AC3E}">
        <p14:creationId xmlns:p14="http://schemas.microsoft.com/office/powerpoint/2010/main" val="409989718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a:t>The following variables are percentage of grade cohort: racial/ethnic groups, free and reduced lunch eligible, economically disadvantaged (defined by the state), English language learners</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a:t>The following variables are percentage of county residents: SNAP recipients, single-mother headed households, households in poverty, those ages 25+ with at least a bachelor’s degree</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a:t>Median household income is in thousands of dollars</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a:t>Urban is percent of the county land area considered urban (as opposed </a:t>
            </a:r>
            <a:r>
              <a:rPr lang="en-US"/>
              <a:t>to suburban, town, or rural)</a:t>
            </a:r>
            <a:endParaRPr lang="en-US" dirty="0"/>
          </a:p>
        </p:txBody>
      </p:sp>
      <p:sp>
        <p:nvSpPr>
          <p:cNvPr id="4" name="Slide Number Placeholder 3"/>
          <p:cNvSpPr>
            <a:spLocks noGrp="1"/>
          </p:cNvSpPr>
          <p:nvPr>
            <p:ph type="sldNum" sz="quarter" idx="5"/>
          </p:nvPr>
        </p:nvSpPr>
        <p:spPr/>
        <p:txBody>
          <a:bodyPr/>
          <a:lstStyle/>
          <a:p>
            <a:fld id="{0DE134EC-9257-9842-981B-612EDD954206}" type="slidenum">
              <a:rPr lang="en-US" smtClean="0"/>
              <a:t>11</a:t>
            </a:fld>
            <a:endParaRPr lang="en-US"/>
          </a:p>
        </p:txBody>
      </p:sp>
    </p:spTree>
    <p:extLst>
      <p:ext uri="{BB962C8B-B14F-4D97-AF65-F5344CB8AC3E}">
        <p14:creationId xmlns:p14="http://schemas.microsoft.com/office/powerpoint/2010/main" val="199319661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sz="1200" kern="1200" dirty="0">
              <a:solidFill>
                <a:schemeClr val="tx1"/>
              </a:solidFill>
              <a:effectLst/>
              <a:latin typeface="+mn-lt"/>
              <a:ea typeface="+mn-ea"/>
              <a:cs typeface="+mn-cs"/>
            </a:endParaRP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dirty="0"/>
          </a:p>
        </p:txBody>
      </p:sp>
      <p:sp>
        <p:nvSpPr>
          <p:cNvPr id="4" name="Slide Number Placeholder 3"/>
          <p:cNvSpPr>
            <a:spLocks noGrp="1"/>
          </p:cNvSpPr>
          <p:nvPr>
            <p:ph type="sldNum" sz="quarter" idx="5"/>
          </p:nvPr>
        </p:nvSpPr>
        <p:spPr/>
        <p:txBody>
          <a:bodyPr/>
          <a:lstStyle/>
          <a:p>
            <a:fld id="{0DE134EC-9257-9842-981B-612EDD954206}" type="slidenum">
              <a:rPr lang="en-US" smtClean="0"/>
              <a:t>12</a:t>
            </a:fld>
            <a:endParaRPr lang="en-US"/>
          </a:p>
        </p:txBody>
      </p:sp>
    </p:spTree>
    <p:extLst>
      <p:ext uri="{BB962C8B-B14F-4D97-AF65-F5344CB8AC3E}">
        <p14:creationId xmlns:p14="http://schemas.microsoft.com/office/powerpoint/2010/main" val="199002065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kern="1200" dirty="0">
                <a:solidFill>
                  <a:schemeClr val="tx1"/>
                </a:solidFill>
                <a:effectLst/>
                <a:latin typeface="+mn-lt"/>
                <a:ea typeface="+mn-ea"/>
                <a:cs typeface="+mn-cs"/>
              </a:rPr>
              <a:t>Robbie: please make this slide match positions and size of next slide</a:t>
            </a:r>
          </a:p>
        </p:txBody>
      </p:sp>
      <p:sp>
        <p:nvSpPr>
          <p:cNvPr id="4" name="Slide Number Placeholder 3"/>
          <p:cNvSpPr>
            <a:spLocks noGrp="1"/>
          </p:cNvSpPr>
          <p:nvPr>
            <p:ph type="sldNum" sz="quarter" idx="5"/>
          </p:nvPr>
        </p:nvSpPr>
        <p:spPr/>
        <p:txBody>
          <a:bodyPr/>
          <a:lstStyle/>
          <a:p>
            <a:fld id="{0DE134EC-9257-9842-981B-612EDD954206}" type="slidenum">
              <a:rPr lang="en-US" smtClean="0"/>
              <a:t>13</a:t>
            </a:fld>
            <a:endParaRPr lang="en-US"/>
          </a:p>
        </p:txBody>
      </p:sp>
    </p:spTree>
    <p:extLst>
      <p:ext uri="{BB962C8B-B14F-4D97-AF65-F5344CB8AC3E}">
        <p14:creationId xmlns:p14="http://schemas.microsoft.com/office/powerpoint/2010/main" val="302639081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0DE134EC-9257-9842-981B-612EDD954206}" type="slidenum">
              <a:rPr lang="en-US" smtClean="0"/>
              <a:t>14</a:t>
            </a:fld>
            <a:endParaRPr lang="en-US"/>
          </a:p>
        </p:txBody>
      </p:sp>
    </p:spTree>
    <p:extLst>
      <p:ext uri="{BB962C8B-B14F-4D97-AF65-F5344CB8AC3E}">
        <p14:creationId xmlns:p14="http://schemas.microsoft.com/office/powerpoint/2010/main" val="226041094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GB" sz="120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0DE134EC-9257-9842-981B-612EDD954206}" type="slidenum">
              <a:rPr lang="en-US" smtClean="0"/>
              <a:t>15</a:t>
            </a:fld>
            <a:endParaRPr lang="en-US"/>
          </a:p>
        </p:txBody>
      </p:sp>
    </p:spTree>
    <p:extLst>
      <p:ext uri="{BB962C8B-B14F-4D97-AF65-F5344CB8AC3E}">
        <p14:creationId xmlns:p14="http://schemas.microsoft.com/office/powerpoint/2010/main" val="4978479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DE134EC-9257-9842-981B-612EDD954206}" type="slidenum">
              <a:rPr lang="en-US" smtClean="0"/>
              <a:t>16</a:t>
            </a:fld>
            <a:endParaRPr lang="en-US"/>
          </a:p>
        </p:txBody>
      </p:sp>
    </p:spTree>
    <p:extLst>
      <p:ext uri="{BB962C8B-B14F-4D97-AF65-F5344CB8AC3E}">
        <p14:creationId xmlns:p14="http://schemas.microsoft.com/office/powerpoint/2010/main" val="320475747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br>
              <a:rPr lang="en-GB" sz="1200" kern="1200" dirty="0">
                <a:solidFill>
                  <a:schemeClr val="tx1"/>
                </a:solidFill>
                <a:effectLst/>
                <a:latin typeface="+mn-lt"/>
                <a:ea typeface="+mn-ea"/>
                <a:cs typeface="+mn-cs"/>
              </a:rPr>
            </a:br>
            <a:endParaRPr lang="en-GB" sz="120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0DE134EC-9257-9842-981B-612EDD954206}" type="slidenum">
              <a:rPr lang="en-US" smtClean="0"/>
              <a:t>17</a:t>
            </a:fld>
            <a:endParaRPr lang="en-US"/>
          </a:p>
        </p:txBody>
      </p:sp>
    </p:spTree>
    <p:extLst>
      <p:ext uri="{BB962C8B-B14F-4D97-AF65-F5344CB8AC3E}">
        <p14:creationId xmlns:p14="http://schemas.microsoft.com/office/powerpoint/2010/main" val="276960052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GB" sz="1200" kern="1200" dirty="0">
                <a:solidFill>
                  <a:schemeClr val="tx1"/>
                </a:solidFill>
                <a:effectLst/>
                <a:latin typeface="+mn-lt"/>
                <a:ea typeface="+mn-ea"/>
                <a:cs typeface="+mn-cs"/>
              </a:rPr>
              <a:t>Time (1 min)</a:t>
            </a:r>
            <a:endParaRPr lang="en-GB" dirty="0"/>
          </a:p>
          <a:p>
            <a:pPr marL="171450" indent="-171450">
              <a:buFont typeface="Arial" panose="020B0604020202020204" pitchFamily="34" charset="0"/>
              <a:buChar char="•"/>
            </a:pPr>
            <a:r>
              <a:rPr lang="en-GB" dirty="0"/>
              <a:t>CLICK then leave!</a:t>
            </a:r>
          </a:p>
          <a:p>
            <a:pPr marL="171450" indent="-171450">
              <a:buFont typeface="Arial" panose="020B0604020202020204" pitchFamily="34" charset="0"/>
              <a:buChar char="•"/>
            </a:pPr>
            <a:r>
              <a:rPr lang="en-GB" dirty="0"/>
              <a:t>Tropical cyclones, such as hurricanes and tropical storms (such as Henri right now), as you can see an example of here, are intense circular storms that originate over warm tropical oceans and are characterized by low atmospheric pressure, and high wind speeds</a:t>
            </a:r>
          </a:p>
          <a:p>
            <a:pPr marL="171450" indent="-171450">
              <a:buFont typeface="Arial" panose="020B0604020202020204" pitchFamily="34" charset="0"/>
              <a:buChar char="•"/>
            </a:pPr>
            <a:r>
              <a:rPr lang="en-GB" dirty="0"/>
              <a:t>They draw energy from the sea surface and maintain strength as long as they remain over warm water</a:t>
            </a:r>
          </a:p>
          <a:p>
            <a:pPr marL="171450" indent="-171450">
              <a:buFont typeface="Arial" panose="020B0604020202020204" pitchFamily="34" charset="0"/>
              <a:buChar char="•"/>
            </a:pPr>
            <a:r>
              <a:rPr lang="en-GB" dirty="0"/>
              <a:t>When they make landfall it can be extremely disruptive and very destructive</a:t>
            </a:r>
          </a:p>
          <a:p>
            <a:pPr marL="171450" indent="-171450">
              <a:buFont typeface="Arial" panose="020B0604020202020204" pitchFamily="34" charset="0"/>
              <a:buChar char="•"/>
            </a:pPr>
            <a:r>
              <a:rPr lang="en-GB" dirty="0"/>
              <a:t>Several hurricane-force tropical cyclones live long in the memory of many people in the United States</a:t>
            </a:r>
          </a:p>
          <a:p>
            <a:pPr marL="171450" indent="-171450">
              <a:buFont typeface="Arial" panose="020B0604020202020204" pitchFamily="34" charset="0"/>
              <a:buChar char="•"/>
            </a:pPr>
            <a:r>
              <a:rPr lang="en-GB" dirty="0"/>
              <a:t>Why should we care about them in relation to health?</a:t>
            </a:r>
          </a:p>
          <a:p>
            <a:pPr marL="171450" indent="-171450">
              <a:buFont typeface="Arial" panose="020B0604020202020204" pitchFamily="34" charset="0"/>
              <a:buChar char="•"/>
            </a:pPr>
            <a:r>
              <a:rPr lang="en-GB" dirty="0"/>
              <a:t>CLICK</a:t>
            </a:r>
          </a:p>
        </p:txBody>
      </p:sp>
      <p:sp>
        <p:nvSpPr>
          <p:cNvPr id="4" name="Slide Number Placeholder 3"/>
          <p:cNvSpPr>
            <a:spLocks noGrp="1"/>
          </p:cNvSpPr>
          <p:nvPr>
            <p:ph type="sldNum" sz="quarter" idx="5"/>
          </p:nvPr>
        </p:nvSpPr>
        <p:spPr/>
        <p:txBody>
          <a:bodyPr/>
          <a:lstStyle/>
          <a:p>
            <a:fld id="{0DE134EC-9257-9842-981B-612EDD954206}" type="slidenum">
              <a:rPr lang="en-US" smtClean="0"/>
              <a:t>2</a:t>
            </a:fld>
            <a:endParaRPr lang="en-US"/>
          </a:p>
        </p:txBody>
      </p:sp>
    </p:spTree>
    <p:extLst>
      <p:ext uri="{BB962C8B-B14F-4D97-AF65-F5344CB8AC3E}">
        <p14:creationId xmlns:p14="http://schemas.microsoft.com/office/powerpoint/2010/main" val="93050178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GB" sz="1200" kern="1200" dirty="0">
                <a:solidFill>
                  <a:schemeClr val="tx1"/>
                </a:solidFill>
                <a:effectLst/>
                <a:latin typeface="+mn-lt"/>
                <a:ea typeface="+mn-ea"/>
                <a:cs typeface="+mn-cs"/>
              </a:rPr>
              <a:t>Time (1 min)</a:t>
            </a:r>
            <a:endParaRPr lang="en-GB" dirty="0"/>
          </a:p>
          <a:p>
            <a:pPr marL="171450" indent="-171450">
              <a:buFont typeface="Arial" panose="020B0604020202020204" pitchFamily="34" charset="0"/>
              <a:buChar char="•"/>
            </a:pPr>
            <a:r>
              <a:rPr lang="en-GB" dirty="0"/>
              <a:t>Newspaper cuttings</a:t>
            </a:r>
          </a:p>
          <a:p>
            <a:pPr marL="171450" indent="-171450">
              <a:buFont typeface="Arial" panose="020B0604020202020204" pitchFamily="34" charset="0"/>
              <a:buChar char="•"/>
            </a:pPr>
            <a:endParaRPr lang="en-GB" dirty="0"/>
          </a:p>
        </p:txBody>
      </p:sp>
      <p:sp>
        <p:nvSpPr>
          <p:cNvPr id="4" name="Slide Number Placeholder 3"/>
          <p:cNvSpPr>
            <a:spLocks noGrp="1"/>
          </p:cNvSpPr>
          <p:nvPr>
            <p:ph type="sldNum" sz="quarter" idx="5"/>
          </p:nvPr>
        </p:nvSpPr>
        <p:spPr/>
        <p:txBody>
          <a:bodyPr/>
          <a:lstStyle/>
          <a:p>
            <a:fld id="{0DE134EC-9257-9842-981B-612EDD954206}" type="slidenum">
              <a:rPr lang="en-US" smtClean="0"/>
              <a:t>3</a:t>
            </a:fld>
            <a:endParaRPr lang="en-US"/>
          </a:p>
        </p:txBody>
      </p:sp>
    </p:spTree>
    <p:extLst>
      <p:ext uri="{BB962C8B-B14F-4D97-AF65-F5344CB8AC3E}">
        <p14:creationId xmlns:p14="http://schemas.microsoft.com/office/powerpoint/2010/main" val="81725712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GB" sz="1200" kern="1200" dirty="0">
                <a:solidFill>
                  <a:schemeClr val="tx1"/>
                </a:solidFill>
                <a:effectLst/>
                <a:latin typeface="+mn-lt"/>
                <a:ea typeface="+mn-ea"/>
                <a:cs typeface="+mn-cs"/>
              </a:rPr>
              <a:t>Time (1 min)</a:t>
            </a:r>
            <a:endParaRPr lang="en-GB" dirty="0"/>
          </a:p>
        </p:txBody>
      </p:sp>
      <p:sp>
        <p:nvSpPr>
          <p:cNvPr id="4" name="Slide Number Placeholder 3"/>
          <p:cNvSpPr>
            <a:spLocks noGrp="1"/>
          </p:cNvSpPr>
          <p:nvPr>
            <p:ph type="sldNum" sz="quarter" idx="5"/>
          </p:nvPr>
        </p:nvSpPr>
        <p:spPr/>
        <p:txBody>
          <a:bodyPr/>
          <a:lstStyle/>
          <a:p>
            <a:fld id="{0DE134EC-9257-9842-981B-612EDD954206}" type="slidenum">
              <a:rPr lang="en-US" smtClean="0"/>
              <a:t>4</a:t>
            </a:fld>
            <a:endParaRPr lang="en-US"/>
          </a:p>
        </p:txBody>
      </p:sp>
    </p:spTree>
    <p:extLst>
      <p:ext uri="{BB962C8B-B14F-4D97-AF65-F5344CB8AC3E}">
        <p14:creationId xmlns:p14="http://schemas.microsoft.com/office/powerpoint/2010/main" val="185632953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GB" dirty="0"/>
              <a:t>Robbie: Standardized testing</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GB" dirty="0"/>
              <a:t>SEDAC info? https://</a:t>
            </a:r>
            <a:r>
              <a:rPr lang="en-GB" dirty="0" err="1"/>
              <a:t>exhibits.stanford.edu</a:t>
            </a:r>
            <a:r>
              <a:rPr lang="en-GB" dirty="0"/>
              <a:t>/data/</a:t>
            </a:r>
            <a:r>
              <a:rPr lang="en-GB" dirty="0" err="1"/>
              <a:t>catalog</a:t>
            </a:r>
            <a:r>
              <a:rPr lang="en-GB" dirty="0"/>
              <a:t>/db586ns4974</a:t>
            </a:r>
          </a:p>
        </p:txBody>
      </p:sp>
      <p:sp>
        <p:nvSpPr>
          <p:cNvPr id="4" name="Slide Number Placeholder 3"/>
          <p:cNvSpPr>
            <a:spLocks noGrp="1"/>
          </p:cNvSpPr>
          <p:nvPr>
            <p:ph type="sldNum" sz="quarter" idx="5"/>
          </p:nvPr>
        </p:nvSpPr>
        <p:spPr/>
        <p:txBody>
          <a:bodyPr/>
          <a:lstStyle/>
          <a:p>
            <a:fld id="{0DE134EC-9257-9842-981B-612EDD954206}" type="slidenum">
              <a:rPr lang="en-US" smtClean="0"/>
              <a:t>5</a:t>
            </a:fld>
            <a:endParaRPr lang="en-US"/>
          </a:p>
        </p:txBody>
      </p:sp>
    </p:spTree>
    <p:extLst>
      <p:ext uri="{BB962C8B-B14F-4D97-AF65-F5344CB8AC3E}">
        <p14:creationId xmlns:p14="http://schemas.microsoft.com/office/powerpoint/2010/main" val="47317263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DE134EC-9257-9842-981B-612EDD954206}" type="slidenum">
              <a:rPr lang="en-US" smtClean="0"/>
              <a:t>6</a:t>
            </a:fld>
            <a:endParaRPr lang="en-US"/>
          </a:p>
        </p:txBody>
      </p:sp>
    </p:spTree>
    <p:extLst>
      <p:ext uri="{BB962C8B-B14F-4D97-AF65-F5344CB8AC3E}">
        <p14:creationId xmlns:p14="http://schemas.microsoft.com/office/powerpoint/2010/main" val="144774827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GB" sz="120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0DE134EC-9257-9842-981B-612EDD954206}" type="slidenum">
              <a:rPr lang="en-US" smtClean="0"/>
              <a:t>7</a:t>
            </a:fld>
            <a:endParaRPr lang="en-US"/>
          </a:p>
        </p:txBody>
      </p:sp>
    </p:spTree>
    <p:extLst>
      <p:ext uri="{BB962C8B-B14F-4D97-AF65-F5344CB8AC3E}">
        <p14:creationId xmlns:p14="http://schemas.microsoft.com/office/powerpoint/2010/main" val="57040667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DE134EC-9257-9842-981B-612EDD954206}" type="slidenum">
              <a:rPr lang="en-US" smtClean="0"/>
              <a:t>8</a:t>
            </a:fld>
            <a:endParaRPr lang="en-US"/>
          </a:p>
        </p:txBody>
      </p:sp>
    </p:spTree>
    <p:extLst>
      <p:ext uri="{BB962C8B-B14F-4D97-AF65-F5344CB8AC3E}">
        <p14:creationId xmlns:p14="http://schemas.microsoft.com/office/powerpoint/2010/main" val="174599984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85750" indent="-285750">
              <a:buFont typeface="Arial" panose="020B0604020202020204" pitchFamily="34" charset="0"/>
              <a:buChar char="•"/>
            </a:pPr>
            <a:r>
              <a:rPr lang="en-US" sz="1800" dirty="0">
                <a:effectLst/>
                <a:latin typeface="Calibri" panose="020F0502020204030204" pitchFamily="34" charset="0"/>
                <a:ea typeface="Calibri" panose="020F0502020204030204" pitchFamily="34" charset="0"/>
                <a:cs typeface="Times New Roman" panose="02020603050405020304" pitchFamily="18" charset="0"/>
              </a:rPr>
              <a:t>The SEDA test scores are scaled such that a score of 4 is equal to the average national NAEP score across four cohorts of students in fourth grade in the spring of 2009, 2011, 2013, and 2015. </a:t>
            </a:r>
          </a:p>
          <a:p>
            <a:pPr marL="285750" indent="-285750">
              <a:buFont typeface="Arial" panose="020B0604020202020204" pitchFamily="34" charset="0"/>
              <a:buChar char="•"/>
            </a:pPr>
            <a:r>
              <a:rPr lang="en-US" sz="1800" dirty="0">
                <a:effectLst/>
                <a:latin typeface="Calibri" panose="020F0502020204030204" pitchFamily="34" charset="0"/>
                <a:ea typeface="Calibri" panose="020F0502020204030204" pitchFamily="34" charset="0"/>
                <a:cs typeface="Times New Roman" panose="02020603050405020304" pitchFamily="18" charset="0"/>
              </a:rPr>
              <a:t>According to SEDA documentation, “1 unit in this metric is equal to the average per-grade increase in scores between fourth and eighth grade for those same cohorts, assuming usual grade promotion.” This allows scores to be comparable across the entire US, over time, and across grades</a:t>
            </a:r>
            <a:r>
              <a:rPr lang="en-US" dirty="0">
                <a:effectLst/>
              </a:rPr>
              <a:t> </a:t>
            </a:r>
          </a:p>
          <a:p>
            <a:pPr marL="285750" indent="-285750">
              <a:buFont typeface="Arial" panose="020B0604020202020204" pitchFamily="34" charset="0"/>
              <a:buChar char="•"/>
            </a:pPr>
            <a:endParaRPr lang="en-US" dirty="0">
              <a:effectLst/>
            </a:endParaRPr>
          </a:p>
          <a:p>
            <a:pPr marL="285750" indent="-285750">
              <a:buFont typeface="Arial" panose="020B0604020202020204" pitchFamily="34" charset="0"/>
              <a:buChar char="•"/>
            </a:pPr>
            <a:r>
              <a:rPr lang="en-GB" b="0" i="0" dirty="0">
                <a:solidFill>
                  <a:srgbClr val="D1D2D3"/>
                </a:solidFill>
                <a:effectLst/>
                <a:latin typeface="Slack-Lato"/>
              </a:rPr>
              <a:t>All standardized test are </a:t>
            </a:r>
            <a:r>
              <a:rPr lang="en-GB" b="0" i="0" dirty="0" err="1">
                <a:solidFill>
                  <a:srgbClr val="D1D2D3"/>
                </a:solidFill>
                <a:effectLst/>
                <a:latin typeface="Slack-Lato"/>
              </a:rPr>
              <a:t>centered</a:t>
            </a:r>
            <a:r>
              <a:rPr lang="en-GB" b="0" i="0" dirty="0">
                <a:solidFill>
                  <a:srgbClr val="D1D2D3"/>
                </a:solidFill>
                <a:effectLst/>
                <a:latin typeface="Slack-Lato"/>
              </a:rPr>
              <a:t> around 4 to be representative of the national average. If a grade cohort performs one unit higher, that indicates they are progressing one grade level ahead than the national average. If a grade cohort performs one unit lower, that indicates they are performing one grade level behind the national average.</a:t>
            </a:r>
            <a:endParaRPr lang="en-US" dirty="0"/>
          </a:p>
        </p:txBody>
      </p:sp>
      <p:sp>
        <p:nvSpPr>
          <p:cNvPr id="4" name="Slide Number Placeholder 3"/>
          <p:cNvSpPr>
            <a:spLocks noGrp="1"/>
          </p:cNvSpPr>
          <p:nvPr>
            <p:ph type="sldNum" sz="quarter" idx="5"/>
          </p:nvPr>
        </p:nvSpPr>
        <p:spPr/>
        <p:txBody>
          <a:bodyPr/>
          <a:lstStyle/>
          <a:p>
            <a:fld id="{0DE134EC-9257-9842-981B-612EDD954206}" type="slidenum">
              <a:rPr lang="en-US" smtClean="0"/>
              <a:t>9</a:t>
            </a:fld>
            <a:endParaRPr lang="en-US"/>
          </a:p>
        </p:txBody>
      </p:sp>
    </p:spTree>
    <p:extLst>
      <p:ext uri="{BB962C8B-B14F-4D97-AF65-F5344CB8AC3E}">
        <p14:creationId xmlns:p14="http://schemas.microsoft.com/office/powerpoint/2010/main" val="51672340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513680-C13C-304E-B6F3-E54B72AD5767}"/>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E126FBF2-EA2A-3142-9568-405D898A8194}"/>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8487423A-E0D1-9341-819E-DF74C208D025}"/>
              </a:ext>
            </a:extLst>
          </p:cNvPr>
          <p:cNvSpPr>
            <a:spLocks noGrp="1"/>
          </p:cNvSpPr>
          <p:nvPr>
            <p:ph type="dt" sz="half" idx="10"/>
          </p:nvPr>
        </p:nvSpPr>
        <p:spPr/>
        <p:txBody>
          <a:bodyPr/>
          <a:lstStyle/>
          <a:p>
            <a:endParaRPr lang="en-US"/>
          </a:p>
        </p:txBody>
      </p:sp>
      <p:sp>
        <p:nvSpPr>
          <p:cNvPr id="5" name="Footer Placeholder 4">
            <a:extLst>
              <a:ext uri="{FF2B5EF4-FFF2-40B4-BE49-F238E27FC236}">
                <a16:creationId xmlns:a16="http://schemas.microsoft.com/office/drawing/2014/main" id="{D61078DC-98BD-EF46-93D2-C28FF38DC51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F899D05-424C-594E-ACD2-08DD57CB368A}"/>
              </a:ext>
            </a:extLst>
          </p:cNvPr>
          <p:cNvSpPr>
            <a:spLocks noGrp="1"/>
          </p:cNvSpPr>
          <p:nvPr>
            <p:ph type="sldNum" sz="quarter" idx="12"/>
          </p:nvPr>
        </p:nvSpPr>
        <p:spPr/>
        <p:txBody>
          <a:bodyPr/>
          <a:lstStyle/>
          <a:p>
            <a:fld id="{13462B80-D853-D54A-BDC2-64B866E8EF5A}" type="slidenum">
              <a:rPr lang="en-US" smtClean="0"/>
              <a:t>‹#›</a:t>
            </a:fld>
            <a:endParaRPr lang="en-US"/>
          </a:p>
        </p:txBody>
      </p:sp>
    </p:spTree>
    <p:extLst>
      <p:ext uri="{BB962C8B-B14F-4D97-AF65-F5344CB8AC3E}">
        <p14:creationId xmlns:p14="http://schemas.microsoft.com/office/powerpoint/2010/main" val="18309073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CE4CD9-74EF-ED43-A5A9-1FFBFB5D5C24}"/>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6235DC96-9EA1-5D48-81B8-04905BBE8803}"/>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ECCA581-7E34-A645-9BAF-C9E1256A8C91}"/>
              </a:ext>
            </a:extLst>
          </p:cNvPr>
          <p:cNvSpPr>
            <a:spLocks noGrp="1"/>
          </p:cNvSpPr>
          <p:nvPr>
            <p:ph type="dt" sz="half" idx="10"/>
          </p:nvPr>
        </p:nvSpPr>
        <p:spPr/>
        <p:txBody>
          <a:bodyPr/>
          <a:lstStyle/>
          <a:p>
            <a:endParaRPr lang="en-US"/>
          </a:p>
        </p:txBody>
      </p:sp>
      <p:sp>
        <p:nvSpPr>
          <p:cNvPr id="5" name="Footer Placeholder 4">
            <a:extLst>
              <a:ext uri="{FF2B5EF4-FFF2-40B4-BE49-F238E27FC236}">
                <a16:creationId xmlns:a16="http://schemas.microsoft.com/office/drawing/2014/main" id="{252FEC77-E9B7-D147-94A3-200D29E3F59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8A5E2B1-2AE6-8647-9DF1-2E553D3042B4}"/>
              </a:ext>
            </a:extLst>
          </p:cNvPr>
          <p:cNvSpPr>
            <a:spLocks noGrp="1"/>
          </p:cNvSpPr>
          <p:nvPr>
            <p:ph type="sldNum" sz="quarter" idx="12"/>
          </p:nvPr>
        </p:nvSpPr>
        <p:spPr/>
        <p:txBody>
          <a:bodyPr/>
          <a:lstStyle/>
          <a:p>
            <a:fld id="{13462B80-D853-D54A-BDC2-64B866E8EF5A}" type="slidenum">
              <a:rPr lang="en-US" smtClean="0"/>
              <a:t>‹#›</a:t>
            </a:fld>
            <a:endParaRPr lang="en-US"/>
          </a:p>
        </p:txBody>
      </p:sp>
    </p:spTree>
    <p:extLst>
      <p:ext uri="{BB962C8B-B14F-4D97-AF65-F5344CB8AC3E}">
        <p14:creationId xmlns:p14="http://schemas.microsoft.com/office/powerpoint/2010/main" val="56882775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C2E03338-7225-6443-B114-035FC2518B60}"/>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BCFCFAC5-9F16-AE4E-92C3-14F1E74A1E5A}"/>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10979E6-45C2-E646-8BE3-4B58B143B71A}"/>
              </a:ext>
            </a:extLst>
          </p:cNvPr>
          <p:cNvSpPr>
            <a:spLocks noGrp="1"/>
          </p:cNvSpPr>
          <p:nvPr>
            <p:ph type="dt" sz="half" idx="10"/>
          </p:nvPr>
        </p:nvSpPr>
        <p:spPr/>
        <p:txBody>
          <a:bodyPr/>
          <a:lstStyle/>
          <a:p>
            <a:endParaRPr lang="en-US"/>
          </a:p>
        </p:txBody>
      </p:sp>
      <p:sp>
        <p:nvSpPr>
          <p:cNvPr id="5" name="Footer Placeholder 4">
            <a:extLst>
              <a:ext uri="{FF2B5EF4-FFF2-40B4-BE49-F238E27FC236}">
                <a16:creationId xmlns:a16="http://schemas.microsoft.com/office/drawing/2014/main" id="{68B9850F-B2AB-4548-AE87-928369419DE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EA24BF0-139F-DC44-B725-68D7A7D05354}"/>
              </a:ext>
            </a:extLst>
          </p:cNvPr>
          <p:cNvSpPr>
            <a:spLocks noGrp="1"/>
          </p:cNvSpPr>
          <p:nvPr>
            <p:ph type="sldNum" sz="quarter" idx="12"/>
          </p:nvPr>
        </p:nvSpPr>
        <p:spPr/>
        <p:txBody>
          <a:bodyPr/>
          <a:lstStyle/>
          <a:p>
            <a:fld id="{13462B80-D853-D54A-BDC2-64B866E8EF5A}" type="slidenum">
              <a:rPr lang="en-US" smtClean="0"/>
              <a:t>‹#›</a:t>
            </a:fld>
            <a:endParaRPr lang="en-US"/>
          </a:p>
        </p:txBody>
      </p:sp>
    </p:spTree>
    <p:extLst>
      <p:ext uri="{BB962C8B-B14F-4D97-AF65-F5344CB8AC3E}">
        <p14:creationId xmlns:p14="http://schemas.microsoft.com/office/powerpoint/2010/main" val="218778674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1_Title Slide">
    <p:spTree>
      <p:nvGrpSpPr>
        <p:cNvPr id="1" name=""/>
        <p:cNvGrpSpPr/>
        <p:nvPr/>
      </p:nvGrpSpPr>
      <p:grpSpPr>
        <a:xfrm>
          <a:off x="0" y="0"/>
          <a:ext cx="0" cy="0"/>
          <a:chOff x="0" y="0"/>
          <a:chExt cx="0" cy="0"/>
        </a:xfrm>
      </p:grpSpPr>
      <p:sp>
        <p:nvSpPr>
          <p:cNvPr id="10" name="Rounded Rectangle 9">
            <a:extLst>
              <a:ext uri="{FF2B5EF4-FFF2-40B4-BE49-F238E27FC236}">
                <a16:creationId xmlns:a16="http://schemas.microsoft.com/office/drawing/2014/main" id="{387A1891-3F35-1848-B24C-B4DDEEE40FCB}"/>
              </a:ext>
            </a:extLst>
          </p:cNvPr>
          <p:cNvSpPr/>
          <p:nvPr userDrawn="1"/>
        </p:nvSpPr>
        <p:spPr>
          <a:xfrm>
            <a:off x="1003800" y="1700808"/>
            <a:ext cx="10184400" cy="4824000"/>
          </a:xfrm>
          <a:prstGeom prst="roundRect">
            <a:avLst>
              <a:gd name="adj" fmla="val 8819"/>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tIns="36000" bIns="36000" rtlCol="0" anchor="ctr"/>
          <a:lstStyle/>
          <a:p>
            <a:pPr algn="ctr"/>
            <a:endParaRPr lang="en-GB"/>
          </a:p>
        </p:txBody>
      </p:sp>
      <p:sp>
        <p:nvSpPr>
          <p:cNvPr id="14" name="Title 13">
            <a:extLst>
              <a:ext uri="{FF2B5EF4-FFF2-40B4-BE49-F238E27FC236}">
                <a16:creationId xmlns:a16="http://schemas.microsoft.com/office/drawing/2014/main" id="{E3E0A34A-56DB-B245-B5D4-8CDFAFA8B2C8}"/>
              </a:ext>
            </a:extLst>
          </p:cNvPr>
          <p:cNvSpPr>
            <a:spLocks noGrp="1"/>
          </p:cNvSpPr>
          <p:nvPr>
            <p:ph type="title" hasCustomPrompt="1"/>
          </p:nvPr>
        </p:nvSpPr>
        <p:spPr>
          <a:xfrm>
            <a:off x="1346447" y="2023520"/>
            <a:ext cx="9499107" cy="2441309"/>
          </a:xfrm>
          <a:prstGeom prst="rect">
            <a:avLst/>
          </a:prstGeom>
        </p:spPr>
        <p:txBody>
          <a:bodyPr lIns="0" tIns="0" rIns="0" bIns="0"/>
          <a:lstStyle>
            <a:lvl1pPr algn="l">
              <a:lnSpc>
                <a:spcPts val="6900"/>
              </a:lnSpc>
              <a:defRPr sz="6850" b="1" i="0">
                <a:solidFill>
                  <a:schemeClr val="bg1"/>
                </a:solidFill>
                <a:latin typeface="+mj-lt"/>
              </a:defRPr>
            </a:lvl1pPr>
          </a:lstStyle>
          <a:p>
            <a:r>
              <a:rPr lang="en-US" dirty="0"/>
              <a:t>Presentation title goes here – over up to three lines maximum</a:t>
            </a:r>
            <a:endParaRPr lang="en-GB" dirty="0"/>
          </a:p>
        </p:txBody>
      </p:sp>
      <p:sp>
        <p:nvSpPr>
          <p:cNvPr id="18" name="Text Placeholder 17">
            <a:extLst>
              <a:ext uri="{FF2B5EF4-FFF2-40B4-BE49-F238E27FC236}">
                <a16:creationId xmlns:a16="http://schemas.microsoft.com/office/drawing/2014/main" id="{5441F64B-2D69-354C-BAB1-ACF2D4F7363B}"/>
              </a:ext>
            </a:extLst>
          </p:cNvPr>
          <p:cNvSpPr>
            <a:spLocks noGrp="1"/>
          </p:cNvSpPr>
          <p:nvPr>
            <p:ph type="body" sz="quarter" idx="10" hasCustomPrompt="1"/>
          </p:nvPr>
        </p:nvSpPr>
        <p:spPr>
          <a:xfrm>
            <a:off x="1346447" y="4714970"/>
            <a:ext cx="9499107" cy="730254"/>
          </a:xfrm>
          <a:prstGeom prst="rect">
            <a:avLst/>
          </a:prstGeom>
        </p:spPr>
        <p:txBody>
          <a:bodyPr lIns="0" tIns="0" rIns="0" bIns="0"/>
          <a:lstStyle>
            <a:lvl1pPr marL="0" indent="0">
              <a:lnSpc>
                <a:spcPts val="2900"/>
              </a:lnSpc>
              <a:buNone/>
              <a:defRPr sz="2500" b="0" i="0">
                <a:solidFill>
                  <a:schemeClr val="bg1"/>
                </a:solidFill>
                <a:latin typeface="+mj-lt"/>
              </a:defRPr>
            </a:lvl1pPr>
            <a:lvl2pPr marL="457200" indent="0">
              <a:buNone/>
              <a:defRPr sz="2500" b="0" i="0">
                <a:solidFill>
                  <a:schemeClr val="bg1"/>
                </a:solidFill>
                <a:latin typeface="Meta OT Book" panose="020B0504030101020102" pitchFamily="34" charset="77"/>
              </a:defRPr>
            </a:lvl2pPr>
            <a:lvl3pPr marL="914400" indent="0">
              <a:buNone/>
              <a:defRPr sz="2500" b="0" i="0">
                <a:solidFill>
                  <a:schemeClr val="bg1"/>
                </a:solidFill>
                <a:latin typeface="Meta OT Book" panose="020B0504030101020102" pitchFamily="34" charset="77"/>
              </a:defRPr>
            </a:lvl3pPr>
            <a:lvl4pPr marL="1371600" indent="0">
              <a:buNone/>
              <a:defRPr sz="2500" b="0" i="0">
                <a:solidFill>
                  <a:schemeClr val="bg1"/>
                </a:solidFill>
                <a:latin typeface="Meta OT Book" panose="020B0504030101020102" pitchFamily="34" charset="77"/>
              </a:defRPr>
            </a:lvl4pPr>
            <a:lvl5pPr marL="1828800" indent="0">
              <a:buNone/>
              <a:defRPr sz="2500" b="0" i="0">
                <a:solidFill>
                  <a:schemeClr val="bg1"/>
                </a:solidFill>
                <a:latin typeface="Meta OT Book" panose="020B0504030101020102" pitchFamily="34" charset="77"/>
              </a:defRPr>
            </a:lvl5pPr>
          </a:lstStyle>
          <a:p>
            <a:pPr lvl="0"/>
            <a:r>
              <a:rPr lang="en-US" dirty="0"/>
              <a:t>Subhead goes in this space, preferably one line only, but no more than two lines at most</a:t>
            </a:r>
            <a:endParaRPr lang="en-GB" dirty="0"/>
          </a:p>
        </p:txBody>
      </p:sp>
      <p:sp>
        <p:nvSpPr>
          <p:cNvPr id="20" name="Text Placeholder 19">
            <a:extLst>
              <a:ext uri="{FF2B5EF4-FFF2-40B4-BE49-F238E27FC236}">
                <a16:creationId xmlns:a16="http://schemas.microsoft.com/office/drawing/2014/main" id="{BA5E0F29-9B88-D84B-BB31-6E870D06E1AF}"/>
              </a:ext>
            </a:extLst>
          </p:cNvPr>
          <p:cNvSpPr>
            <a:spLocks noGrp="1"/>
          </p:cNvSpPr>
          <p:nvPr>
            <p:ph type="body" sz="quarter" idx="11" hasCustomPrompt="1"/>
          </p:nvPr>
        </p:nvSpPr>
        <p:spPr>
          <a:xfrm>
            <a:off x="1346447" y="5685965"/>
            <a:ext cx="9499107" cy="191308"/>
          </a:xfrm>
          <a:prstGeom prst="rect">
            <a:avLst/>
          </a:prstGeom>
        </p:spPr>
        <p:txBody>
          <a:bodyPr lIns="0" tIns="0" rIns="0" bIns="0"/>
          <a:lstStyle>
            <a:lvl1pPr marL="0" indent="0">
              <a:lnSpc>
                <a:spcPts val="1800"/>
              </a:lnSpc>
              <a:buNone/>
              <a:defRPr sz="1500" b="0" i="0">
                <a:solidFill>
                  <a:schemeClr val="bg1"/>
                </a:solidFill>
                <a:latin typeface="+mn-lt"/>
              </a:defRPr>
            </a:lvl1pPr>
            <a:lvl2pPr marL="457200" indent="0">
              <a:buNone/>
              <a:defRPr b="0" i="0">
                <a:solidFill>
                  <a:schemeClr val="bg1"/>
                </a:solidFill>
                <a:latin typeface="Meta OT Medium" panose="020B0504030101020102" pitchFamily="34" charset="77"/>
              </a:defRPr>
            </a:lvl2pPr>
            <a:lvl3pPr marL="914400" indent="0">
              <a:buNone/>
              <a:defRPr b="0" i="0">
                <a:solidFill>
                  <a:schemeClr val="bg1"/>
                </a:solidFill>
                <a:latin typeface="Meta OT Medium" panose="020B0504030101020102" pitchFamily="34" charset="77"/>
              </a:defRPr>
            </a:lvl3pPr>
            <a:lvl4pPr marL="1371600" indent="0">
              <a:buNone/>
              <a:defRPr b="0" i="0">
                <a:solidFill>
                  <a:schemeClr val="bg1"/>
                </a:solidFill>
                <a:latin typeface="Meta OT Medium" panose="020B0504030101020102" pitchFamily="34" charset="77"/>
              </a:defRPr>
            </a:lvl4pPr>
            <a:lvl5pPr marL="1828800" indent="0">
              <a:buNone/>
              <a:defRPr b="0" i="0">
                <a:solidFill>
                  <a:schemeClr val="bg1"/>
                </a:solidFill>
                <a:latin typeface="Meta OT Medium" panose="020B0504030101020102" pitchFamily="34" charset="77"/>
              </a:defRPr>
            </a:lvl5pPr>
          </a:lstStyle>
          <a:p>
            <a:pPr lvl="0"/>
            <a:r>
              <a:rPr lang="en-US" dirty="0"/>
              <a:t>Author Name/s</a:t>
            </a:r>
            <a:endParaRPr lang="en-GB" dirty="0"/>
          </a:p>
        </p:txBody>
      </p:sp>
      <p:sp>
        <p:nvSpPr>
          <p:cNvPr id="21" name="Text Placeholder 19">
            <a:extLst>
              <a:ext uri="{FF2B5EF4-FFF2-40B4-BE49-F238E27FC236}">
                <a16:creationId xmlns:a16="http://schemas.microsoft.com/office/drawing/2014/main" id="{FB6AFA3A-F814-4243-B8FB-E4A90A169A08}"/>
              </a:ext>
            </a:extLst>
          </p:cNvPr>
          <p:cNvSpPr>
            <a:spLocks noGrp="1"/>
          </p:cNvSpPr>
          <p:nvPr>
            <p:ph type="body" sz="quarter" idx="12" hasCustomPrompt="1"/>
          </p:nvPr>
        </p:nvSpPr>
        <p:spPr>
          <a:xfrm>
            <a:off x="1346447" y="5914656"/>
            <a:ext cx="9499107" cy="191308"/>
          </a:xfrm>
          <a:prstGeom prst="rect">
            <a:avLst/>
          </a:prstGeom>
        </p:spPr>
        <p:txBody>
          <a:bodyPr lIns="0" tIns="0" rIns="0" bIns="0"/>
          <a:lstStyle>
            <a:lvl1pPr marL="0" indent="0">
              <a:lnSpc>
                <a:spcPts val="1800"/>
              </a:lnSpc>
              <a:buNone/>
              <a:defRPr sz="1500" b="0" i="0">
                <a:solidFill>
                  <a:schemeClr val="bg1"/>
                </a:solidFill>
                <a:latin typeface="+mn-lt"/>
              </a:defRPr>
            </a:lvl1pPr>
            <a:lvl2pPr marL="457200" indent="0">
              <a:buNone/>
              <a:defRPr b="0" i="0">
                <a:solidFill>
                  <a:schemeClr val="bg1"/>
                </a:solidFill>
                <a:latin typeface="Meta OT Medium" panose="020B0504030101020102" pitchFamily="34" charset="77"/>
              </a:defRPr>
            </a:lvl2pPr>
            <a:lvl3pPr marL="914400" indent="0">
              <a:buNone/>
              <a:defRPr b="0" i="0">
                <a:solidFill>
                  <a:schemeClr val="bg1"/>
                </a:solidFill>
                <a:latin typeface="Meta OT Medium" panose="020B0504030101020102" pitchFamily="34" charset="77"/>
              </a:defRPr>
            </a:lvl3pPr>
            <a:lvl4pPr marL="1371600" indent="0">
              <a:buNone/>
              <a:defRPr b="0" i="0">
                <a:solidFill>
                  <a:schemeClr val="bg1"/>
                </a:solidFill>
                <a:latin typeface="Meta OT Medium" panose="020B0504030101020102" pitchFamily="34" charset="77"/>
              </a:defRPr>
            </a:lvl4pPr>
            <a:lvl5pPr marL="1828800" indent="0">
              <a:buNone/>
              <a:defRPr b="0" i="0">
                <a:solidFill>
                  <a:schemeClr val="bg1"/>
                </a:solidFill>
                <a:latin typeface="Meta OT Medium" panose="020B0504030101020102" pitchFamily="34" charset="77"/>
              </a:defRPr>
            </a:lvl5pPr>
          </a:lstStyle>
          <a:p>
            <a:pPr lvl="0"/>
            <a:r>
              <a:rPr lang="en-US" dirty="0"/>
              <a:t>31 10 2018</a:t>
            </a:r>
            <a:endParaRPr lang="en-GB" dirty="0"/>
          </a:p>
        </p:txBody>
      </p:sp>
      <p:sp>
        <p:nvSpPr>
          <p:cNvPr id="2" name="Date Placeholder 1">
            <a:extLst>
              <a:ext uri="{FF2B5EF4-FFF2-40B4-BE49-F238E27FC236}">
                <a16:creationId xmlns:a16="http://schemas.microsoft.com/office/drawing/2014/main" id="{2CAC7CEF-47E0-D241-93F1-5EE96469AFBE}"/>
              </a:ext>
            </a:extLst>
          </p:cNvPr>
          <p:cNvSpPr>
            <a:spLocks noGrp="1"/>
          </p:cNvSpPr>
          <p:nvPr>
            <p:ph type="dt" sz="half" idx="13"/>
          </p:nvPr>
        </p:nvSpPr>
        <p:spPr/>
        <p:txBody>
          <a:bodyPr/>
          <a:lstStyle/>
          <a:p>
            <a:endParaRPr lang="en-US"/>
          </a:p>
        </p:txBody>
      </p:sp>
      <p:sp>
        <p:nvSpPr>
          <p:cNvPr id="3" name="Footer Placeholder 2">
            <a:extLst>
              <a:ext uri="{FF2B5EF4-FFF2-40B4-BE49-F238E27FC236}">
                <a16:creationId xmlns:a16="http://schemas.microsoft.com/office/drawing/2014/main" id="{79167CA1-2DB3-AD47-9BF4-BB0C1FED1DCB}"/>
              </a:ext>
            </a:extLst>
          </p:cNvPr>
          <p:cNvSpPr>
            <a:spLocks noGrp="1"/>
          </p:cNvSpPr>
          <p:nvPr>
            <p:ph type="ftr" sz="quarter" idx="14"/>
          </p:nvPr>
        </p:nvSpPr>
        <p:spPr/>
        <p:txBody>
          <a:bodyPr/>
          <a:lstStyle/>
          <a:p>
            <a:endParaRPr lang="en-US"/>
          </a:p>
        </p:txBody>
      </p:sp>
      <p:sp>
        <p:nvSpPr>
          <p:cNvPr id="4" name="Slide Number Placeholder 3">
            <a:extLst>
              <a:ext uri="{FF2B5EF4-FFF2-40B4-BE49-F238E27FC236}">
                <a16:creationId xmlns:a16="http://schemas.microsoft.com/office/drawing/2014/main" id="{12F4E56C-C770-C347-B764-CF0B6571552F}"/>
              </a:ext>
            </a:extLst>
          </p:cNvPr>
          <p:cNvSpPr>
            <a:spLocks noGrp="1"/>
          </p:cNvSpPr>
          <p:nvPr>
            <p:ph type="sldNum" sz="quarter" idx="15"/>
          </p:nvPr>
        </p:nvSpPr>
        <p:spPr/>
        <p:txBody>
          <a:bodyPr/>
          <a:lstStyle/>
          <a:p>
            <a:fld id="{13462B80-D853-D54A-BDC2-64B866E8EF5A}" type="slidenum">
              <a:rPr lang="en-US" smtClean="0"/>
              <a:t>‹#›</a:t>
            </a:fld>
            <a:endParaRPr lang="en-US"/>
          </a:p>
        </p:txBody>
      </p:sp>
    </p:spTree>
    <p:extLst>
      <p:ext uri="{BB962C8B-B14F-4D97-AF65-F5344CB8AC3E}">
        <p14:creationId xmlns:p14="http://schemas.microsoft.com/office/powerpoint/2010/main" val="307784242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Title and Content">
    <p:spTree>
      <p:nvGrpSpPr>
        <p:cNvPr id="1" name=""/>
        <p:cNvGrpSpPr/>
        <p:nvPr/>
      </p:nvGrpSpPr>
      <p:grpSpPr>
        <a:xfrm>
          <a:off x="0" y="0"/>
          <a:ext cx="0" cy="0"/>
          <a:chOff x="0" y="0"/>
          <a:chExt cx="0" cy="0"/>
        </a:xfrm>
      </p:grpSpPr>
      <p:sp>
        <p:nvSpPr>
          <p:cNvPr id="10" name="Title 1">
            <a:extLst>
              <a:ext uri="{FF2B5EF4-FFF2-40B4-BE49-F238E27FC236}">
                <a16:creationId xmlns:a16="http://schemas.microsoft.com/office/drawing/2014/main" id="{DC86439C-E8BC-9345-9562-4C0A2E54394D}"/>
              </a:ext>
            </a:extLst>
          </p:cNvPr>
          <p:cNvSpPr>
            <a:spLocks noGrp="1"/>
          </p:cNvSpPr>
          <p:nvPr>
            <p:ph type="title"/>
          </p:nvPr>
        </p:nvSpPr>
        <p:spPr>
          <a:xfrm>
            <a:off x="985838" y="452761"/>
            <a:ext cx="6941921" cy="580514"/>
          </a:xfrm>
          <a:prstGeom prst="rect">
            <a:avLst/>
          </a:prstGeom>
        </p:spPr>
        <p:txBody>
          <a:bodyPr lIns="0" tIns="0" rIns="0" bIns="0"/>
          <a:lstStyle>
            <a:lvl1pPr algn="l">
              <a:defRPr sz="3600"/>
            </a:lvl1pPr>
          </a:lstStyle>
          <a:p>
            <a:r>
              <a:rPr lang="en-US"/>
              <a:t>Click to edit Master title style</a:t>
            </a:r>
            <a:endParaRPr lang="en-GB" dirty="0"/>
          </a:p>
        </p:txBody>
      </p:sp>
      <p:sp>
        <p:nvSpPr>
          <p:cNvPr id="11" name="Content Placeholder 8">
            <a:extLst>
              <a:ext uri="{FF2B5EF4-FFF2-40B4-BE49-F238E27FC236}">
                <a16:creationId xmlns:a16="http://schemas.microsoft.com/office/drawing/2014/main" id="{E1C05651-A0AE-674E-9459-699C4382B9E9}"/>
              </a:ext>
            </a:extLst>
          </p:cNvPr>
          <p:cNvSpPr>
            <a:spLocks noGrp="1"/>
          </p:cNvSpPr>
          <p:nvPr>
            <p:ph sz="quarter" idx="17"/>
          </p:nvPr>
        </p:nvSpPr>
        <p:spPr>
          <a:xfrm>
            <a:off x="817156" y="1304925"/>
            <a:ext cx="5006589" cy="5095875"/>
          </a:xfrm>
          <a:prstGeom prst="roundRect">
            <a:avLst>
              <a:gd name="adj" fmla="val 5866"/>
            </a:avLst>
          </a:prstGeom>
        </p:spPr>
        <p:txBody>
          <a:bodyPr/>
          <a:lstStyle>
            <a:lvl1pPr marL="457200" indent="-457200">
              <a:buFont typeface="Arial" panose="020B0604020202020204" pitchFamily="34" charset="0"/>
              <a:buChar char="•"/>
              <a:defRPr sz="2800"/>
            </a:lvl1pPr>
            <a:lvl2pPr marL="457200" indent="0">
              <a:buNone/>
              <a:defRPr sz="2800"/>
            </a:lvl2pPr>
            <a:lvl3pPr marL="914400" indent="0">
              <a:buNone/>
              <a:defRPr sz="2800"/>
            </a:lvl3pPr>
            <a:lvl4pPr marL="1371600" indent="0">
              <a:buNone/>
              <a:defRPr sz="2800"/>
            </a:lvl4pPr>
            <a:lvl5pPr marL="1828800" indent="0">
              <a:buNone/>
              <a:defRPr sz="2800"/>
            </a:lvl5pPr>
          </a:lstStyle>
          <a:p>
            <a:pPr lvl="0"/>
            <a:r>
              <a:rPr lang="en-US"/>
              <a:t>Click to edit Master text styles</a:t>
            </a:r>
          </a:p>
        </p:txBody>
      </p:sp>
      <p:sp>
        <p:nvSpPr>
          <p:cNvPr id="12" name="Content Placeholder 8">
            <a:extLst>
              <a:ext uri="{FF2B5EF4-FFF2-40B4-BE49-F238E27FC236}">
                <a16:creationId xmlns:a16="http://schemas.microsoft.com/office/drawing/2014/main" id="{DF0B8E91-B223-6345-B876-869470A15CEC}"/>
              </a:ext>
            </a:extLst>
          </p:cNvPr>
          <p:cNvSpPr>
            <a:spLocks noGrp="1"/>
          </p:cNvSpPr>
          <p:nvPr>
            <p:ph sz="quarter" idx="18"/>
          </p:nvPr>
        </p:nvSpPr>
        <p:spPr>
          <a:xfrm>
            <a:off x="6043162" y="1304925"/>
            <a:ext cx="5006589" cy="5095875"/>
          </a:xfrm>
          <a:prstGeom prst="roundRect">
            <a:avLst>
              <a:gd name="adj" fmla="val 5866"/>
            </a:avLst>
          </a:prstGeom>
        </p:spPr>
        <p:txBody>
          <a:bodyPr/>
          <a:lstStyle>
            <a:lvl1pPr marL="457200" indent="-457200">
              <a:buFont typeface="Arial" panose="020B0604020202020204" pitchFamily="34" charset="0"/>
              <a:buChar char="•"/>
              <a:defRPr sz="2800"/>
            </a:lvl1pPr>
            <a:lvl2pPr marL="457200" indent="0">
              <a:buNone/>
              <a:defRPr sz="2800"/>
            </a:lvl2pPr>
            <a:lvl3pPr marL="914400" indent="0">
              <a:buNone/>
              <a:defRPr sz="2800"/>
            </a:lvl3pPr>
            <a:lvl4pPr marL="1371600" indent="0">
              <a:buNone/>
              <a:defRPr sz="2800"/>
            </a:lvl4pPr>
            <a:lvl5pPr marL="1828800" indent="0">
              <a:buNone/>
              <a:defRPr sz="2800"/>
            </a:lvl5pPr>
          </a:lstStyle>
          <a:p>
            <a:pPr lvl="0"/>
            <a:r>
              <a:rPr lang="en-US"/>
              <a:t>Click to edit Master text styles</a:t>
            </a:r>
          </a:p>
        </p:txBody>
      </p:sp>
      <p:sp>
        <p:nvSpPr>
          <p:cNvPr id="2" name="Date Placeholder 1">
            <a:extLst>
              <a:ext uri="{FF2B5EF4-FFF2-40B4-BE49-F238E27FC236}">
                <a16:creationId xmlns:a16="http://schemas.microsoft.com/office/drawing/2014/main" id="{8FE14FAA-6D8F-DB46-AE94-50C030318616}"/>
              </a:ext>
            </a:extLst>
          </p:cNvPr>
          <p:cNvSpPr>
            <a:spLocks noGrp="1"/>
          </p:cNvSpPr>
          <p:nvPr>
            <p:ph type="dt" sz="half" idx="19"/>
          </p:nvPr>
        </p:nvSpPr>
        <p:spPr/>
        <p:txBody>
          <a:bodyPr/>
          <a:lstStyle/>
          <a:p>
            <a:endParaRPr lang="en-US"/>
          </a:p>
        </p:txBody>
      </p:sp>
      <p:sp>
        <p:nvSpPr>
          <p:cNvPr id="3" name="Footer Placeholder 2">
            <a:extLst>
              <a:ext uri="{FF2B5EF4-FFF2-40B4-BE49-F238E27FC236}">
                <a16:creationId xmlns:a16="http://schemas.microsoft.com/office/drawing/2014/main" id="{5F565FCD-D00E-8E4E-9826-3E40B8F402B2}"/>
              </a:ext>
            </a:extLst>
          </p:cNvPr>
          <p:cNvSpPr>
            <a:spLocks noGrp="1"/>
          </p:cNvSpPr>
          <p:nvPr>
            <p:ph type="ftr" sz="quarter" idx="20"/>
          </p:nvPr>
        </p:nvSpPr>
        <p:spPr/>
        <p:txBody>
          <a:bodyPr/>
          <a:lstStyle/>
          <a:p>
            <a:endParaRPr lang="en-US"/>
          </a:p>
        </p:txBody>
      </p:sp>
      <p:sp>
        <p:nvSpPr>
          <p:cNvPr id="4" name="Slide Number Placeholder 3">
            <a:extLst>
              <a:ext uri="{FF2B5EF4-FFF2-40B4-BE49-F238E27FC236}">
                <a16:creationId xmlns:a16="http://schemas.microsoft.com/office/drawing/2014/main" id="{E79BBBD5-DF04-2D41-B57B-66F0E0698B05}"/>
              </a:ext>
            </a:extLst>
          </p:cNvPr>
          <p:cNvSpPr>
            <a:spLocks noGrp="1"/>
          </p:cNvSpPr>
          <p:nvPr>
            <p:ph type="sldNum" sz="quarter" idx="21"/>
          </p:nvPr>
        </p:nvSpPr>
        <p:spPr/>
        <p:txBody>
          <a:bodyPr/>
          <a:lstStyle/>
          <a:p>
            <a:fld id="{13462B80-D853-D54A-BDC2-64B866E8EF5A}" type="slidenum">
              <a:rPr lang="en-US" smtClean="0"/>
              <a:t>‹#›</a:t>
            </a:fld>
            <a:endParaRPr lang="en-US"/>
          </a:p>
        </p:txBody>
      </p:sp>
    </p:spTree>
    <p:extLst>
      <p:ext uri="{BB962C8B-B14F-4D97-AF65-F5344CB8AC3E}">
        <p14:creationId xmlns:p14="http://schemas.microsoft.com/office/powerpoint/2010/main" val="35168346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10DA69-3594-E44B-8A39-3E82D3CE3B8A}"/>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15ED3918-4F24-4D47-AFB2-FE0019FD57BF}"/>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1D01F75-B13D-1545-AD35-A13A4CDED227}"/>
              </a:ext>
            </a:extLst>
          </p:cNvPr>
          <p:cNvSpPr>
            <a:spLocks noGrp="1"/>
          </p:cNvSpPr>
          <p:nvPr>
            <p:ph type="dt" sz="half" idx="10"/>
          </p:nvPr>
        </p:nvSpPr>
        <p:spPr/>
        <p:txBody>
          <a:bodyPr/>
          <a:lstStyle/>
          <a:p>
            <a:endParaRPr lang="en-US"/>
          </a:p>
        </p:txBody>
      </p:sp>
      <p:sp>
        <p:nvSpPr>
          <p:cNvPr id="5" name="Footer Placeholder 4">
            <a:extLst>
              <a:ext uri="{FF2B5EF4-FFF2-40B4-BE49-F238E27FC236}">
                <a16:creationId xmlns:a16="http://schemas.microsoft.com/office/drawing/2014/main" id="{13E9440F-E95B-FB4A-BE64-55B5D902068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01F5B47-61FF-0042-8CC6-CB1028ACFC70}"/>
              </a:ext>
            </a:extLst>
          </p:cNvPr>
          <p:cNvSpPr>
            <a:spLocks noGrp="1"/>
          </p:cNvSpPr>
          <p:nvPr>
            <p:ph type="sldNum" sz="quarter" idx="12"/>
          </p:nvPr>
        </p:nvSpPr>
        <p:spPr/>
        <p:txBody>
          <a:bodyPr/>
          <a:lstStyle/>
          <a:p>
            <a:fld id="{13462B80-D853-D54A-BDC2-64B866E8EF5A}" type="slidenum">
              <a:rPr lang="en-US" smtClean="0"/>
              <a:t>‹#›</a:t>
            </a:fld>
            <a:endParaRPr lang="en-US"/>
          </a:p>
        </p:txBody>
      </p:sp>
    </p:spTree>
    <p:extLst>
      <p:ext uri="{BB962C8B-B14F-4D97-AF65-F5344CB8AC3E}">
        <p14:creationId xmlns:p14="http://schemas.microsoft.com/office/powerpoint/2010/main" val="370312052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2A846C-AE37-3E4D-9171-237CFDCA40E7}"/>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3320AC74-C093-4746-88A4-7143FF9B4C59}"/>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76C07726-B4F4-D244-9F9B-600230FC3700}"/>
              </a:ext>
            </a:extLst>
          </p:cNvPr>
          <p:cNvSpPr>
            <a:spLocks noGrp="1"/>
          </p:cNvSpPr>
          <p:nvPr>
            <p:ph type="dt" sz="half" idx="10"/>
          </p:nvPr>
        </p:nvSpPr>
        <p:spPr/>
        <p:txBody>
          <a:bodyPr/>
          <a:lstStyle/>
          <a:p>
            <a:endParaRPr lang="en-US"/>
          </a:p>
        </p:txBody>
      </p:sp>
      <p:sp>
        <p:nvSpPr>
          <p:cNvPr id="5" name="Footer Placeholder 4">
            <a:extLst>
              <a:ext uri="{FF2B5EF4-FFF2-40B4-BE49-F238E27FC236}">
                <a16:creationId xmlns:a16="http://schemas.microsoft.com/office/drawing/2014/main" id="{BDC3B4F6-7A19-234F-8A56-AFE1AEB880C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8668D9C-44C0-4C43-9D2F-93C04F627EBD}"/>
              </a:ext>
            </a:extLst>
          </p:cNvPr>
          <p:cNvSpPr>
            <a:spLocks noGrp="1"/>
          </p:cNvSpPr>
          <p:nvPr>
            <p:ph type="sldNum" sz="quarter" idx="12"/>
          </p:nvPr>
        </p:nvSpPr>
        <p:spPr/>
        <p:txBody>
          <a:bodyPr/>
          <a:lstStyle/>
          <a:p>
            <a:fld id="{13462B80-D853-D54A-BDC2-64B866E8EF5A}" type="slidenum">
              <a:rPr lang="en-US" smtClean="0"/>
              <a:t>‹#›</a:t>
            </a:fld>
            <a:endParaRPr lang="en-US"/>
          </a:p>
        </p:txBody>
      </p:sp>
    </p:spTree>
    <p:extLst>
      <p:ext uri="{BB962C8B-B14F-4D97-AF65-F5344CB8AC3E}">
        <p14:creationId xmlns:p14="http://schemas.microsoft.com/office/powerpoint/2010/main" val="322623758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6E2755-54E2-3543-9411-533F25D61253}"/>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36588099-861D-4A48-BD09-1B2EA8734EE6}"/>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B2DD38A5-A758-5746-AD10-613DA3A16F40}"/>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4151F582-A380-F841-A84F-8DEC7F41556A}"/>
              </a:ext>
            </a:extLst>
          </p:cNvPr>
          <p:cNvSpPr>
            <a:spLocks noGrp="1"/>
          </p:cNvSpPr>
          <p:nvPr>
            <p:ph type="dt" sz="half" idx="10"/>
          </p:nvPr>
        </p:nvSpPr>
        <p:spPr/>
        <p:txBody>
          <a:bodyPr/>
          <a:lstStyle/>
          <a:p>
            <a:endParaRPr lang="en-US"/>
          </a:p>
        </p:txBody>
      </p:sp>
      <p:sp>
        <p:nvSpPr>
          <p:cNvPr id="6" name="Footer Placeholder 5">
            <a:extLst>
              <a:ext uri="{FF2B5EF4-FFF2-40B4-BE49-F238E27FC236}">
                <a16:creationId xmlns:a16="http://schemas.microsoft.com/office/drawing/2014/main" id="{21D75AAC-00ED-3242-8857-B38FE3F5E96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88704A9-635A-7C47-AFC3-B8AFCA91D274}"/>
              </a:ext>
            </a:extLst>
          </p:cNvPr>
          <p:cNvSpPr>
            <a:spLocks noGrp="1"/>
          </p:cNvSpPr>
          <p:nvPr>
            <p:ph type="sldNum" sz="quarter" idx="12"/>
          </p:nvPr>
        </p:nvSpPr>
        <p:spPr/>
        <p:txBody>
          <a:bodyPr/>
          <a:lstStyle/>
          <a:p>
            <a:fld id="{13462B80-D853-D54A-BDC2-64B866E8EF5A}" type="slidenum">
              <a:rPr lang="en-US" smtClean="0"/>
              <a:t>‹#›</a:t>
            </a:fld>
            <a:endParaRPr lang="en-US"/>
          </a:p>
        </p:txBody>
      </p:sp>
    </p:spTree>
    <p:extLst>
      <p:ext uri="{BB962C8B-B14F-4D97-AF65-F5344CB8AC3E}">
        <p14:creationId xmlns:p14="http://schemas.microsoft.com/office/powerpoint/2010/main" val="426260849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AEFC3D-7956-5042-A685-5071EFF1B6EB}"/>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FCBA8EBD-4BDD-9044-B64F-557CB33438AC}"/>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AC0D62EE-4BBB-D340-BC33-FB06FD42D86C}"/>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999C9694-CE55-D141-BED8-65DA7530CBC3}"/>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5646A01B-31B6-1847-8229-23A66FB6C016}"/>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AE0D94A-209C-AC49-A386-C1A6F64FDC48}"/>
              </a:ext>
            </a:extLst>
          </p:cNvPr>
          <p:cNvSpPr>
            <a:spLocks noGrp="1"/>
          </p:cNvSpPr>
          <p:nvPr>
            <p:ph type="dt" sz="half" idx="10"/>
          </p:nvPr>
        </p:nvSpPr>
        <p:spPr/>
        <p:txBody>
          <a:bodyPr/>
          <a:lstStyle/>
          <a:p>
            <a:endParaRPr lang="en-US"/>
          </a:p>
        </p:txBody>
      </p:sp>
      <p:sp>
        <p:nvSpPr>
          <p:cNvPr id="8" name="Footer Placeholder 7">
            <a:extLst>
              <a:ext uri="{FF2B5EF4-FFF2-40B4-BE49-F238E27FC236}">
                <a16:creationId xmlns:a16="http://schemas.microsoft.com/office/drawing/2014/main" id="{5D9DF42D-C264-694C-9AB4-30A946F29889}"/>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E8234F2C-23C7-0842-8A5D-83399F341BAC}"/>
              </a:ext>
            </a:extLst>
          </p:cNvPr>
          <p:cNvSpPr>
            <a:spLocks noGrp="1"/>
          </p:cNvSpPr>
          <p:nvPr>
            <p:ph type="sldNum" sz="quarter" idx="12"/>
          </p:nvPr>
        </p:nvSpPr>
        <p:spPr/>
        <p:txBody>
          <a:bodyPr/>
          <a:lstStyle/>
          <a:p>
            <a:fld id="{13462B80-D853-D54A-BDC2-64B866E8EF5A}" type="slidenum">
              <a:rPr lang="en-US" smtClean="0"/>
              <a:t>‹#›</a:t>
            </a:fld>
            <a:endParaRPr lang="en-US"/>
          </a:p>
        </p:txBody>
      </p:sp>
    </p:spTree>
    <p:extLst>
      <p:ext uri="{BB962C8B-B14F-4D97-AF65-F5344CB8AC3E}">
        <p14:creationId xmlns:p14="http://schemas.microsoft.com/office/powerpoint/2010/main" val="183329609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168B0F-4A61-4D49-99FF-554F6250D2AC}"/>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181DCFBA-2934-EE47-B5B3-F14B797DCAC4}"/>
              </a:ext>
            </a:extLst>
          </p:cNvPr>
          <p:cNvSpPr>
            <a:spLocks noGrp="1"/>
          </p:cNvSpPr>
          <p:nvPr>
            <p:ph type="dt" sz="half" idx="10"/>
          </p:nvPr>
        </p:nvSpPr>
        <p:spPr/>
        <p:txBody>
          <a:bodyPr/>
          <a:lstStyle/>
          <a:p>
            <a:endParaRPr lang="en-US"/>
          </a:p>
        </p:txBody>
      </p:sp>
      <p:sp>
        <p:nvSpPr>
          <p:cNvPr id="4" name="Footer Placeholder 3">
            <a:extLst>
              <a:ext uri="{FF2B5EF4-FFF2-40B4-BE49-F238E27FC236}">
                <a16:creationId xmlns:a16="http://schemas.microsoft.com/office/drawing/2014/main" id="{92396CD0-F7C8-B54E-AC0D-9BB5BF5E4B8B}"/>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F80C7AF9-55D2-0142-BC65-C1E07608D406}"/>
              </a:ext>
            </a:extLst>
          </p:cNvPr>
          <p:cNvSpPr>
            <a:spLocks noGrp="1"/>
          </p:cNvSpPr>
          <p:nvPr>
            <p:ph type="sldNum" sz="quarter" idx="12"/>
          </p:nvPr>
        </p:nvSpPr>
        <p:spPr/>
        <p:txBody>
          <a:bodyPr/>
          <a:lstStyle/>
          <a:p>
            <a:fld id="{13462B80-D853-D54A-BDC2-64B866E8EF5A}" type="slidenum">
              <a:rPr lang="en-US" smtClean="0"/>
              <a:t>‹#›</a:t>
            </a:fld>
            <a:endParaRPr lang="en-US"/>
          </a:p>
        </p:txBody>
      </p:sp>
    </p:spTree>
    <p:extLst>
      <p:ext uri="{BB962C8B-B14F-4D97-AF65-F5344CB8AC3E}">
        <p14:creationId xmlns:p14="http://schemas.microsoft.com/office/powerpoint/2010/main" val="141755229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08C50FC5-0C27-8244-A08F-9F440E75855F}"/>
              </a:ext>
            </a:extLst>
          </p:cNvPr>
          <p:cNvSpPr>
            <a:spLocks noGrp="1"/>
          </p:cNvSpPr>
          <p:nvPr>
            <p:ph type="dt" sz="half" idx="10"/>
          </p:nvPr>
        </p:nvSpPr>
        <p:spPr/>
        <p:txBody>
          <a:bodyPr/>
          <a:lstStyle/>
          <a:p>
            <a:endParaRPr lang="en-US"/>
          </a:p>
        </p:txBody>
      </p:sp>
      <p:sp>
        <p:nvSpPr>
          <p:cNvPr id="3" name="Footer Placeholder 2">
            <a:extLst>
              <a:ext uri="{FF2B5EF4-FFF2-40B4-BE49-F238E27FC236}">
                <a16:creationId xmlns:a16="http://schemas.microsoft.com/office/drawing/2014/main" id="{E7A93455-83B9-A740-863F-C77DFC54C7B6}"/>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81FFFD31-F491-AC45-8C82-FEE098E92900}"/>
              </a:ext>
            </a:extLst>
          </p:cNvPr>
          <p:cNvSpPr>
            <a:spLocks noGrp="1"/>
          </p:cNvSpPr>
          <p:nvPr>
            <p:ph type="sldNum" sz="quarter" idx="12"/>
          </p:nvPr>
        </p:nvSpPr>
        <p:spPr/>
        <p:txBody>
          <a:bodyPr/>
          <a:lstStyle/>
          <a:p>
            <a:fld id="{13462B80-D853-D54A-BDC2-64B866E8EF5A}" type="slidenum">
              <a:rPr lang="en-US" smtClean="0"/>
              <a:t>‹#›</a:t>
            </a:fld>
            <a:endParaRPr lang="en-US"/>
          </a:p>
        </p:txBody>
      </p:sp>
    </p:spTree>
    <p:extLst>
      <p:ext uri="{BB962C8B-B14F-4D97-AF65-F5344CB8AC3E}">
        <p14:creationId xmlns:p14="http://schemas.microsoft.com/office/powerpoint/2010/main" val="112903980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9386FD-8D7A-E148-A976-BF7F1F4FA81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929B92BB-0D32-D944-8ABB-4DABAEBD3246}"/>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932F13EF-96C7-D842-BB20-FCE47693D40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0A242F8-2662-9849-88EA-C3603039822A}"/>
              </a:ext>
            </a:extLst>
          </p:cNvPr>
          <p:cNvSpPr>
            <a:spLocks noGrp="1"/>
          </p:cNvSpPr>
          <p:nvPr>
            <p:ph type="dt" sz="half" idx="10"/>
          </p:nvPr>
        </p:nvSpPr>
        <p:spPr/>
        <p:txBody>
          <a:bodyPr/>
          <a:lstStyle/>
          <a:p>
            <a:endParaRPr lang="en-US"/>
          </a:p>
        </p:txBody>
      </p:sp>
      <p:sp>
        <p:nvSpPr>
          <p:cNvPr id="6" name="Footer Placeholder 5">
            <a:extLst>
              <a:ext uri="{FF2B5EF4-FFF2-40B4-BE49-F238E27FC236}">
                <a16:creationId xmlns:a16="http://schemas.microsoft.com/office/drawing/2014/main" id="{2303711A-3B86-A648-8AC0-6C59675B4F0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C9677BC-E07D-D146-B948-6668BD320EE8}"/>
              </a:ext>
            </a:extLst>
          </p:cNvPr>
          <p:cNvSpPr>
            <a:spLocks noGrp="1"/>
          </p:cNvSpPr>
          <p:nvPr>
            <p:ph type="sldNum" sz="quarter" idx="12"/>
          </p:nvPr>
        </p:nvSpPr>
        <p:spPr/>
        <p:txBody>
          <a:bodyPr/>
          <a:lstStyle/>
          <a:p>
            <a:fld id="{13462B80-D853-D54A-BDC2-64B866E8EF5A}" type="slidenum">
              <a:rPr lang="en-US" smtClean="0"/>
              <a:t>‹#›</a:t>
            </a:fld>
            <a:endParaRPr lang="en-US"/>
          </a:p>
        </p:txBody>
      </p:sp>
    </p:spTree>
    <p:extLst>
      <p:ext uri="{BB962C8B-B14F-4D97-AF65-F5344CB8AC3E}">
        <p14:creationId xmlns:p14="http://schemas.microsoft.com/office/powerpoint/2010/main" val="78790427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13D6FE-0A5C-AA43-B58D-110AB018136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B399265F-6672-7C4C-A205-60B130C5DA12}"/>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24AD2248-A5F2-4941-A926-CB7DD7DB989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C5FB9EC6-A552-944E-867A-525160F82011}"/>
              </a:ext>
            </a:extLst>
          </p:cNvPr>
          <p:cNvSpPr>
            <a:spLocks noGrp="1"/>
          </p:cNvSpPr>
          <p:nvPr>
            <p:ph type="dt" sz="half" idx="10"/>
          </p:nvPr>
        </p:nvSpPr>
        <p:spPr/>
        <p:txBody>
          <a:bodyPr/>
          <a:lstStyle/>
          <a:p>
            <a:endParaRPr lang="en-US"/>
          </a:p>
        </p:txBody>
      </p:sp>
      <p:sp>
        <p:nvSpPr>
          <p:cNvPr id="6" name="Footer Placeholder 5">
            <a:extLst>
              <a:ext uri="{FF2B5EF4-FFF2-40B4-BE49-F238E27FC236}">
                <a16:creationId xmlns:a16="http://schemas.microsoft.com/office/drawing/2014/main" id="{54ED0324-D743-B64D-911C-33190F03CD0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5E658B5-032D-4548-9BAB-BD4934764F02}"/>
              </a:ext>
            </a:extLst>
          </p:cNvPr>
          <p:cNvSpPr>
            <a:spLocks noGrp="1"/>
          </p:cNvSpPr>
          <p:nvPr>
            <p:ph type="sldNum" sz="quarter" idx="12"/>
          </p:nvPr>
        </p:nvSpPr>
        <p:spPr/>
        <p:txBody>
          <a:bodyPr/>
          <a:lstStyle/>
          <a:p>
            <a:fld id="{13462B80-D853-D54A-BDC2-64B866E8EF5A}" type="slidenum">
              <a:rPr lang="en-US" smtClean="0"/>
              <a:t>‹#›</a:t>
            </a:fld>
            <a:endParaRPr lang="en-US"/>
          </a:p>
        </p:txBody>
      </p:sp>
    </p:spTree>
    <p:extLst>
      <p:ext uri="{BB962C8B-B14F-4D97-AF65-F5344CB8AC3E}">
        <p14:creationId xmlns:p14="http://schemas.microsoft.com/office/powerpoint/2010/main" val="361617410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65048F98-4A36-CC4C-A10D-9089A122F927}"/>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D1065C3C-1035-0045-A968-EA7568608DED}"/>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2984711-6639-9D4F-84EE-9E77612D88E9}"/>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endParaRPr lang="en-US"/>
          </a:p>
        </p:txBody>
      </p:sp>
      <p:sp>
        <p:nvSpPr>
          <p:cNvPr id="5" name="Footer Placeholder 4">
            <a:extLst>
              <a:ext uri="{FF2B5EF4-FFF2-40B4-BE49-F238E27FC236}">
                <a16:creationId xmlns:a16="http://schemas.microsoft.com/office/drawing/2014/main" id="{CEB4064E-8990-A04E-B2D8-7A4987C78D58}"/>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A1B2E832-3A08-1D4E-95AA-AAC0E3B71EE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3462B80-D853-D54A-BDC2-64B866E8EF5A}" type="slidenum">
              <a:rPr lang="en-US" smtClean="0"/>
              <a:t>‹#›</a:t>
            </a:fld>
            <a:endParaRPr lang="en-US"/>
          </a:p>
        </p:txBody>
      </p:sp>
    </p:spTree>
    <p:extLst>
      <p:ext uri="{BB962C8B-B14F-4D97-AF65-F5344CB8AC3E}">
        <p14:creationId xmlns:p14="http://schemas.microsoft.com/office/powerpoint/2010/main" val="312039498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2" r:id="rId13"/>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2.xml"/><Relationship Id="rId4" Type="http://schemas.openxmlformats.org/officeDocument/2006/relationships/image" Target="../media/image2.tiff"/></Relationships>
</file>

<file path=ppt/slides/_rels/slide10.xml.rels><?xml version="1.0" encoding="UTF-8" standalone="yes"?>
<Relationships xmlns="http://schemas.openxmlformats.org/package/2006/relationships"><Relationship Id="rId3" Type="http://schemas.openxmlformats.org/officeDocument/2006/relationships/image" Target="../media/image17.emf"/><Relationship Id="rId2" Type="http://schemas.openxmlformats.org/officeDocument/2006/relationships/notesSlide" Target="../notesSlides/notesSlide10.xml"/><Relationship Id="rId1" Type="http://schemas.openxmlformats.org/officeDocument/2006/relationships/slideLayout" Target="../slideLayouts/slideLayout13.xml"/></Relationships>
</file>

<file path=ppt/slides/_rels/slide11.xml.rels><?xml version="1.0" encoding="UTF-8" standalone="yes"?>
<Relationships xmlns="http://schemas.openxmlformats.org/package/2006/relationships"><Relationship Id="rId3" Type="http://schemas.openxmlformats.org/officeDocument/2006/relationships/image" Target="../media/image18.emf"/><Relationship Id="rId2" Type="http://schemas.openxmlformats.org/officeDocument/2006/relationships/notesSlide" Target="../notesSlides/notesSlide11.xml"/><Relationship Id="rId1" Type="http://schemas.openxmlformats.org/officeDocument/2006/relationships/slideLayout" Target="../slideLayouts/slideLayout13.xml"/><Relationship Id="rId4" Type="http://schemas.openxmlformats.org/officeDocument/2006/relationships/image" Target="../media/image19.emf"/></Relationships>
</file>

<file path=ppt/slides/_rels/slide12.xml.rels><?xml version="1.0" encoding="UTF-8" standalone="yes"?>
<Relationships xmlns="http://schemas.openxmlformats.org/package/2006/relationships"><Relationship Id="rId3" Type="http://schemas.openxmlformats.org/officeDocument/2006/relationships/image" Target="../media/image18.emf"/><Relationship Id="rId2" Type="http://schemas.openxmlformats.org/officeDocument/2006/relationships/notesSlide" Target="../notesSlides/notesSlide12.xml"/><Relationship Id="rId1" Type="http://schemas.openxmlformats.org/officeDocument/2006/relationships/slideLayout" Target="../slideLayouts/slideLayout13.xml"/><Relationship Id="rId4" Type="http://schemas.openxmlformats.org/officeDocument/2006/relationships/image" Target="../media/image19.emf"/></Relationships>
</file>

<file path=ppt/slides/_rels/slide13.xml.rels><?xml version="1.0" encoding="UTF-8" standalone="yes"?>
<Relationships xmlns="http://schemas.openxmlformats.org/package/2006/relationships"><Relationship Id="rId3" Type="http://schemas.openxmlformats.org/officeDocument/2006/relationships/image" Target="../media/image18.emf"/><Relationship Id="rId2" Type="http://schemas.openxmlformats.org/officeDocument/2006/relationships/notesSlide" Target="../notesSlides/notesSlide13.xml"/><Relationship Id="rId1" Type="http://schemas.openxmlformats.org/officeDocument/2006/relationships/slideLayout" Target="../slideLayouts/slideLayout13.xml"/><Relationship Id="rId4" Type="http://schemas.openxmlformats.org/officeDocument/2006/relationships/image" Target="../media/image19.emf"/></Relationships>
</file>

<file path=ppt/slides/_rels/slide14.xml.rels><?xml version="1.0" encoding="UTF-8" standalone="yes"?>
<Relationships xmlns="http://schemas.openxmlformats.org/package/2006/relationships"><Relationship Id="rId3" Type="http://schemas.openxmlformats.org/officeDocument/2006/relationships/image" Target="../media/image18.emf"/><Relationship Id="rId2" Type="http://schemas.openxmlformats.org/officeDocument/2006/relationships/notesSlide" Target="../notesSlides/notesSlide14.xml"/><Relationship Id="rId1" Type="http://schemas.openxmlformats.org/officeDocument/2006/relationships/slideLayout" Target="../slideLayouts/slideLayout13.xml"/><Relationship Id="rId4" Type="http://schemas.openxmlformats.org/officeDocument/2006/relationships/image" Target="../media/image19.emf"/></Relationships>
</file>

<file path=ppt/slides/_rels/slide15.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5.xml"/><Relationship Id="rId1" Type="http://schemas.openxmlformats.org/officeDocument/2006/relationships/slideLayout" Target="../slideLayouts/slideLayout13.xml"/></Relationships>
</file>

<file path=ppt/slides/_rels/slide16.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6.xml"/><Relationship Id="rId1" Type="http://schemas.openxmlformats.org/officeDocument/2006/relationships/slideLayout" Target="../slideLayouts/slideLayout13.xml"/><Relationship Id="rId5" Type="http://schemas.openxmlformats.org/officeDocument/2006/relationships/image" Target="../media/image22.jpeg"/><Relationship Id="rId4" Type="http://schemas.openxmlformats.org/officeDocument/2006/relationships/image" Target="../media/image21.jpeg"/></Relationships>
</file>

<file path=ppt/slides/_rels/slide17.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7.xml"/><Relationship Id="rId1" Type="http://schemas.openxmlformats.org/officeDocument/2006/relationships/slideLayout" Target="../slideLayouts/slideLayout12.xml"/><Relationship Id="rId4" Type="http://schemas.openxmlformats.org/officeDocument/2006/relationships/image" Target="../media/image2.tiff"/></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13.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3.png"/><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13.xml"/><Relationship Id="rId5" Type="http://schemas.openxmlformats.org/officeDocument/2006/relationships/image" Target="../media/image6.png"/><Relationship Id="rId4" Type="http://schemas.openxmlformats.org/officeDocument/2006/relationships/image" Target="../media/image5.png"/></Relationships>
</file>

<file path=ppt/slides/_rels/slide4.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4.xml"/><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5.xml"/><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8" Type="http://schemas.openxmlformats.org/officeDocument/2006/relationships/image" Target="../media/image13.gif"/><Relationship Id="rId3" Type="http://schemas.openxmlformats.org/officeDocument/2006/relationships/image" Target="../media/image9.png"/><Relationship Id="rId7" Type="http://schemas.openxmlformats.org/officeDocument/2006/relationships/image" Target="../media/image12.png"/><Relationship Id="rId2" Type="http://schemas.openxmlformats.org/officeDocument/2006/relationships/notesSlide" Target="../notesSlides/notesSlide6.xml"/><Relationship Id="rId1" Type="http://schemas.openxmlformats.org/officeDocument/2006/relationships/slideLayout" Target="../slideLayouts/slideLayout13.xml"/><Relationship Id="rId6" Type="http://schemas.openxmlformats.org/officeDocument/2006/relationships/image" Target="../media/image7.jpeg"/><Relationship Id="rId5" Type="http://schemas.openxmlformats.org/officeDocument/2006/relationships/image" Target="../media/image11.png"/><Relationship Id="rId4" Type="http://schemas.openxmlformats.org/officeDocument/2006/relationships/image" Target="../media/image10.tiff"/><Relationship Id="rId9" Type="http://schemas.openxmlformats.org/officeDocument/2006/relationships/image" Target="../media/image14.png"/></Relationships>
</file>

<file path=ppt/slides/_rels/slide7.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7.xml"/><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3.xml"/></Relationships>
</file>

<file path=ppt/slides/_rels/slide9.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9.xml"/><Relationship Id="rId1" Type="http://schemas.openxmlformats.org/officeDocument/2006/relationships/slideLayout" Target="../slideLayouts/slideLayout13.xml"/><Relationship Id="rId4" Type="http://schemas.openxmlformats.org/officeDocument/2006/relationships/image" Target="../media/image16.em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 Placeholder 7">
            <a:extLst>
              <a:ext uri="{FF2B5EF4-FFF2-40B4-BE49-F238E27FC236}">
                <a16:creationId xmlns:a16="http://schemas.microsoft.com/office/drawing/2014/main" id="{B02A7D79-041E-2E4F-8B41-5268F6702DAF}"/>
              </a:ext>
            </a:extLst>
          </p:cNvPr>
          <p:cNvSpPr>
            <a:spLocks noGrp="1"/>
          </p:cNvSpPr>
          <p:nvPr>
            <p:ph type="body" sz="quarter" idx="11"/>
          </p:nvPr>
        </p:nvSpPr>
        <p:spPr>
          <a:xfrm>
            <a:off x="227264" y="2373749"/>
            <a:ext cx="6813615" cy="4210874"/>
          </a:xfrm>
        </p:spPr>
        <p:txBody>
          <a:bodyPr>
            <a:normAutofit/>
          </a:bodyPr>
          <a:lstStyle/>
          <a:p>
            <a:pPr>
              <a:lnSpc>
                <a:spcPct val="100000"/>
              </a:lnSpc>
              <a:spcAft>
                <a:spcPts val="600"/>
              </a:spcAft>
            </a:pPr>
            <a:r>
              <a:rPr lang="en-US" sz="2400" b="1" dirty="0">
                <a:solidFill>
                  <a:srgbClr val="000000"/>
                </a:solidFill>
              </a:rPr>
              <a:t>Gabriella Y Meltzer</a:t>
            </a:r>
            <a:r>
              <a:rPr lang="en-US" sz="2400" dirty="0">
                <a:solidFill>
                  <a:srgbClr val="000000"/>
                </a:solidFill>
              </a:rPr>
              <a:t>, Joan A Casey, Joel Schwartz, Michelle L Bell, G Brooke Anderson, </a:t>
            </a:r>
            <a:br>
              <a:rPr lang="en-US" sz="2400" dirty="0">
                <a:solidFill>
                  <a:srgbClr val="000000"/>
                </a:solidFill>
              </a:rPr>
            </a:br>
            <a:r>
              <a:rPr lang="en-US" sz="2400" dirty="0">
                <a:solidFill>
                  <a:srgbClr val="000000"/>
                </a:solidFill>
              </a:rPr>
              <a:t>Marianthi-Anna Kioumourtzoglou, Robbie M Parks</a:t>
            </a:r>
          </a:p>
          <a:p>
            <a:pPr>
              <a:spcAft>
                <a:spcPts val="600"/>
              </a:spcAft>
            </a:pPr>
            <a:endParaRPr lang="en-US" sz="2400" dirty="0">
              <a:solidFill>
                <a:srgbClr val="000000"/>
              </a:solidFill>
            </a:endParaRPr>
          </a:p>
          <a:p>
            <a:pPr>
              <a:spcAft>
                <a:spcPts val="600"/>
              </a:spcAft>
            </a:pPr>
            <a:r>
              <a:rPr lang="en-US" sz="2400" dirty="0">
                <a:solidFill>
                  <a:srgbClr val="000000"/>
                </a:solidFill>
              </a:rPr>
              <a:t>June 21</a:t>
            </a:r>
            <a:r>
              <a:rPr lang="en-US" sz="2400" baseline="30000" dirty="0">
                <a:solidFill>
                  <a:srgbClr val="000000"/>
                </a:solidFill>
              </a:rPr>
              <a:t>st</a:t>
            </a:r>
            <a:r>
              <a:rPr lang="en-US" sz="2400" dirty="0">
                <a:solidFill>
                  <a:srgbClr val="000000"/>
                </a:solidFill>
              </a:rPr>
              <a:t>, 2023</a:t>
            </a:r>
          </a:p>
          <a:p>
            <a:pPr>
              <a:spcAft>
                <a:spcPts val="600"/>
              </a:spcAft>
            </a:pPr>
            <a:endParaRPr lang="en-US" sz="2400" dirty="0">
              <a:solidFill>
                <a:srgbClr val="000000"/>
              </a:solidFill>
            </a:endParaRPr>
          </a:p>
          <a:p>
            <a:pPr>
              <a:spcAft>
                <a:spcPts val="600"/>
              </a:spcAft>
            </a:pPr>
            <a:r>
              <a:rPr lang="en-US" sz="2400" dirty="0">
                <a:solidFill>
                  <a:srgbClr val="000000"/>
                </a:solidFill>
              </a:rPr>
              <a:t>Email: gm3085@cumc.columbia.edu</a:t>
            </a:r>
          </a:p>
          <a:p>
            <a:pPr>
              <a:spcAft>
                <a:spcPts val="600"/>
              </a:spcAft>
            </a:pPr>
            <a:r>
              <a:rPr lang="en-GB" sz="2400" dirty="0">
                <a:solidFill>
                  <a:srgbClr val="000000"/>
                </a:solidFill>
              </a:rPr>
              <a:t>Twitter: @</a:t>
            </a:r>
            <a:r>
              <a:rPr lang="en-GB" sz="2400" dirty="0" err="1">
                <a:solidFill>
                  <a:srgbClr val="000000"/>
                </a:solidFill>
              </a:rPr>
              <a:t>gabriellameltz</a:t>
            </a:r>
            <a:r>
              <a:rPr lang="en-GB" sz="2400" dirty="0">
                <a:solidFill>
                  <a:srgbClr val="000000"/>
                </a:solidFill>
              </a:rPr>
              <a:t> </a:t>
            </a:r>
          </a:p>
        </p:txBody>
      </p:sp>
      <p:pic>
        <p:nvPicPr>
          <p:cNvPr id="12" name="Picture 11">
            <a:extLst>
              <a:ext uri="{FF2B5EF4-FFF2-40B4-BE49-F238E27FC236}">
                <a16:creationId xmlns:a16="http://schemas.microsoft.com/office/drawing/2014/main" id="{694D26FD-FFFC-4947-B4BA-5B2CB15152AE}"/>
              </a:ext>
            </a:extLst>
          </p:cNvPr>
          <p:cNvPicPr>
            <a:picLocks noChangeAspect="1"/>
          </p:cNvPicPr>
          <p:nvPr/>
        </p:nvPicPr>
        <p:blipFill>
          <a:blip r:embed="rId3"/>
          <a:srcRect/>
          <a:stretch/>
        </p:blipFill>
        <p:spPr>
          <a:xfrm>
            <a:off x="7612891" y="475696"/>
            <a:ext cx="4083327" cy="5769918"/>
          </a:xfrm>
          <a:prstGeom prst="rect">
            <a:avLst/>
          </a:prstGeom>
        </p:spPr>
      </p:pic>
      <p:pic>
        <p:nvPicPr>
          <p:cNvPr id="10" name="Picture 9">
            <a:extLst>
              <a:ext uri="{FF2B5EF4-FFF2-40B4-BE49-F238E27FC236}">
                <a16:creationId xmlns:a16="http://schemas.microsoft.com/office/drawing/2014/main" id="{946C3E44-2966-6D4F-84E3-A266B88C3A7C}"/>
              </a:ext>
            </a:extLst>
          </p:cNvPr>
          <p:cNvPicPr>
            <a:picLocks noChangeAspect="1"/>
          </p:cNvPicPr>
          <p:nvPr/>
        </p:nvPicPr>
        <p:blipFill>
          <a:blip r:embed="rId4"/>
          <a:stretch>
            <a:fillRect/>
          </a:stretch>
        </p:blipFill>
        <p:spPr>
          <a:xfrm>
            <a:off x="227264" y="5985560"/>
            <a:ext cx="3711282" cy="520108"/>
          </a:xfrm>
          <a:prstGeom prst="rect">
            <a:avLst/>
          </a:prstGeom>
        </p:spPr>
      </p:pic>
      <p:sp>
        <p:nvSpPr>
          <p:cNvPr id="7" name="TextBox 6">
            <a:extLst>
              <a:ext uri="{FF2B5EF4-FFF2-40B4-BE49-F238E27FC236}">
                <a16:creationId xmlns:a16="http://schemas.microsoft.com/office/drawing/2014/main" id="{04753AC2-5458-0C4B-BE91-5C3702E4FE9E}"/>
              </a:ext>
            </a:extLst>
          </p:cNvPr>
          <p:cNvSpPr txBox="1"/>
          <p:nvPr/>
        </p:nvSpPr>
        <p:spPr>
          <a:xfrm>
            <a:off x="9981282" y="143221"/>
            <a:ext cx="1855122" cy="369332"/>
          </a:xfrm>
          <a:prstGeom prst="rect">
            <a:avLst/>
          </a:prstGeom>
          <a:noFill/>
        </p:spPr>
        <p:txBody>
          <a:bodyPr wrap="square" rtlCol="0">
            <a:spAutoFit/>
          </a:bodyPr>
          <a:lstStyle/>
          <a:p>
            <a:r>
              <a:rPr lang="en-US" dirty="0">
                <a:solidFill>
                  <a:srgbClr val="000000"/>
                </a:solidFill>
              </a:rPr>
              <a:t>Art by Amy Wolfe</a:t>
            </a:r>
          </a:p>
        </p:txBody>
      </p:sp>
      <p:sp>
        <p:nvSpPr>
          <p:cNvPr id="14" name="Title 5">
            <a:extLst>
              <a:ext uri="{FF2B5EF4-FFF2-40B4-BE49-F238E27FC236}">
                <a16:creationId xmlns:a16="http://schemas.microsoft.com/office/drawing/2014/main" id="{A869EF86-8F53-DD40-A3A7-A0AE6F9F88A3}"/>
              </a:ext>
            </a:extLst>
          </p:cNvPr>
          <p:cNvSpPr>
            <a:spLocks noGrp="1"/>
          </p:cNvSpPr>
          <p:nvPr>
            <p:ph type="title"/>
          </p:nvPr>
        </p:nvSpPr>
        <p:spPr>
          <a:xfrm>
            <a:off x="227264" y="273377"/>
            <a:ext cx="5171213" cy="1951349"/>
          </a:xfrm>
        </p:spPr>
        <p:txBody>
          <a:bodyPr>
            <a:normAutofit fontScale="90000"/>
          </a:bodyPr>
          <a:lstStyle/>
          <a:p>
            <a:pPr>
              <a:lnSpc>
                <a:spcPct val="100000"/>
              </a:lnSpc>
            </a:pPr>
            <a:r>
              <a:rPr lang="en-US" sz="4000" dirty="0">
                <a:solidFill>
                  <a:srgbClr val="000000"/>
                </a:solidFill>
                <a:latin typeface="+mn-lt"/>
                <a:cs typeface="Arial" panose="020B0604020202020204" pitchFamily="34" charset="0"/>
              </a:rPr>
              <a:t>Disruption to Test Scores after Tropical Cyclones in the United States</a:t>
            </a:r>
          </a:p>
        </p:txBody>
      </p:sp>
    </p:spTree>
    <p:extLst>
      <p:ext uri="{BB962C8B-B14F-4D97-AF65-F5344CB8AC3E}">
        <p14:creationId xmlns:p14="http://schemas.microsoft.com/office/powerpoint/2010/main" val="76228716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382ED199-AD9A-50CE-0E5F-60EB44FD1DC8}"/>
              </a:ext>
            </a:extLst>
          </p:cNvPr>
          <p:cNvPicPr>
            <a:picLocks noChangeAspect="1"/>
          </p:cNvPicPr>
          <p:nvPr/>
        </p:nvPicPr>
        <p:blipFill rotWithShape="1">
          <a:blip r:embed="rId3"/>
          <a:srcRect l="16618" r="17820"/>
          <a:stretch/>
        </p:blipFill>
        <p:spPr>
          <a:xfrm>
            <a:off x="6625653" y="679548"/>
            <a:ext cx="5302864" cy="5722456"/>
          </a:xfrm>
          <a:prstGeom prst="rect">
            <a:avLst/>
          </a:prstGeom>
        </p:spPr>
      </p:pic>
      <p:sp>
        <p:nvSpPr>
          <p:cNvPr id="3" name="Content Placeholder 2"/>
          <p:cNvSpPr>
            <a:spLocks noGrp="1"/>
          </p:cNvSpPr>
          <p:nvPr>
            <p:ph idx="4294967295"/>
          </p:nvPr>
        </p:nvSpPr>
        <p:spPr>
          <a:xfrm>
            <a:off x="377252" y="1114623"/>
            <a:ext cx="6248400" cy="5199881"/>
          </a:xfrm>
        </p:spPr>
        <p:txBody>
          <a:bodyPr>
            <a:normAutofit fontScale="85000" lnSpcReduction="20000"/>
          </a:bodyPr>
          <a:lstStyle/>
          <a:p>
            <a:r>
              <a:rPr lang="en-GB" dirty="0">
                <a:solidFill>
                  <a:srgbClr val="000000"/>
                </a:solidFill>
              </a:rPr>
              <a:t>Association between average Math and RLA and tropical cyclone exposure:</a:t>
            </a:r>
          </a:p>
          <a:p>
            <a:pPr lvl="1"/>
            <a:r>
              <a:rPr lang="en-GB" dirty="0">
                <a:solidFill>
                  <a:srgbClr val="000000"/>
                </a:solidFill>
              </a:rPr>
              <a:t>Difference-in-difference model</a:t>
            </a:r>
          </a:p>
          <a:p>
            <a:pPr marL="457200" lvl="1" indent="0">
              <a:buNone/>
            </a:pPr>
            <a:endParaRPr lang="en-GB" dirty="0">
              <a:solidFill>
                <a:srgbClr val="000000"/>
              </a:solidFill>
            </a:endParaRPr>
          </a:p>
          <a:p>
            <a:r>
              <a:rPr lang="en-GB" dirty="0">
                <a:solidFill>
                  <a:srgbClr val="000000"/>
                </a:solidFill>
              </a:rPr>
              <a:t>To quantify association:</a:t>
            </a:r>
          </a:p>
          <a:p>
            <a:pPr lvl="1"/>
            <a:r>
              <a:rPr lang="en-GB" dirty="0">
                <a:solidFill>
                  <a:srgbClr val="000000"/>
                </a:solidFill>
              </a:rPr>
              <a:t>Associations </a:t>
            </a:r>
            <a:r>
              <a:rPr lang="en-US" dirty="0">
                <a:solidFill>
                  <a:srgbClr val="000000"/>
                </a:solidFill>
              </a:rPr>
              <a:t>modeled</a:t>
            </a:r>
            <a:r>
              <a:rPr lang="en-GB" dirty="0">
                <a:solidFill>
                  <a:srgbClr val="000000"/>
                </a:solidFill>
              </a:rPr>
              <a:t> by tropical cyclones and hurricanes</a:t>
            </a:r>
          </a:p>
          <a:p>
            <a:pPr lvl="1"/>
            <a:r>
              <a:rPr lang="en-GB" dirty="0">
                <a:solidFill>
                  <a:srgbClr val="000000"/>
                </a:solidFill>
              </a:rPr>
              <a:t>Associations </a:t>
            </a:r>
            <a:r>
              <a:rPr lang="en-US" dirty="0">
                <a:solidFill>
                  <a:srgbClr val="000000"/>
                </a:solidFill>
              </a:rPr>
              <a:t>modeled</a:t>
            </a:r>
            <a:r>
              <a:rPr lang="en-GB" dirty="0">
                <a:solidFill>
                  <a:srgbClr val="000000"/>
                </a:solidFill>
              </a:rPr>
              <a:t> nationally and by state</a:t>
            </a:r>
          </a:p>
          <a:p>
            <a:pPr lvl="1"/>
            <a:r>
              <a:rPr lang="en-GB" dirty="0">
                <a:solidFill>
                  <a:srgbClr val="000000"/>
                </a:solidFill>
              </a:rPr>
              <a:t>Effect modification by county and grade cohort level characteristics</a:t>
            </a:r>
            <a:br>
              <a:rPr lang="en-GB" dirty="0">
                <a:solidFill>
                  <a:srgbClr val="000000"/>
                </a:solidFill>
              </a:rPr>
            </a:br>
            <a:endParaRPr lang="en-GB" dirty="0">
              <a:solidFill>
                <a:srgbClr val="000000"/>
              </a:solidFill>
            </a:endParaRPr>
          </a:p>
          <a:p>
            <a:r>
              <a:rPr lang="en-GB" dirty="0">
                <a:solidFill>
                  <a:srgbClr val="000000"/>
                </a:solidFill>
              </a:rPr>
              <a:t>Adjusted for time-varying grade-cohort and county-level covariates:</a:t>
            </a:r>
          </a:p>
          <a:p>
            <a:pPr lvl="1"/>
            <a:r>
              <a:rPr lang="en-GB" dirty="0">
                <a:solidFill>
                  <a:srgbClr val="000000"/>
                </a:solidFill>
              </a:rPr>
              <a:t>Grade-cohort: race/ethnicity, economic disadvantage, free/reduced lunch, ESL learners</a:t>
            </a:r>
          </a:p>
          <a:p>
            <a:pPr lvl="1"/>
            <a:r>
              <a:rPr lang="en-GB" dirty="0">
                <a:solidFill>
                  <a:srgbClr val="000000"/>
                </a:solidFill>
              </a:rPr>
              <a:t>County: college degree, poverty, household income, urbanicity, SNAP recipients, single mother households</a:t>
            </a:r>
          </a:p>
        </p:txBody>
      </p:sp>
      <p:sp>
        <p:nvSpPr>
          <p:cNvPr id="5" name="Slide Number Placeholder 6">
            <a:extLst>
              <a:ext uri="{FF2B5EF4-FFF2-40B4-BE49-F238E27FC236}">
                <a16:creationId xmlns:a16="http://schemas.microsoft.com/office/drawing/2014/main" id="{7F1580F0-FB6B-9945-B226-F17279DE6087}"/>
              </a:ext>
            </a:extLst>
          </p:cNvPr>
          <p:cNvSpPr txBox="1">
            <a:spLocks/>
          </p:cNvSpPr>
          <p:nvPr/>
        </p:nvSpPr>
        <p:spPr>
          <a:xfrm>
            <a:off x="4724400" y="6572195"/>
            <a:ext cx="2743200" cy="365125"/>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fld id="{13462B80-D853-D54A-BDC2-64B866E8EF5A}" type="slidenum">
              <a:rPr lang="en-US" smtClean="0"/>
              <a:pPr algn="ctr"/>
              <a:t>10</a:t>
            </a:fld>
            <a:endParaRPr lang="en-US" dirty="0"/>
          </a:p>
        </p:txBody>
      </p:sp>
      <p:sp>
        <p:nvSpPr>
          <p:cNvPr id="7" name="Title">
            <a:extLst>
              <a:ext uri="{FF2B5EF4-FFF2-40B4-BE49-F238E27FC236}">
                <a16:creationId xmlns:a16="http://schemas.microsoft.com/office/drawing/2014/main" id="{44D31547-9329-7646-B661-5DD2B930EE99}"/>
              </a:ext>
            </a:extLst>
          </p:cNvPr>
          <p:cNvSpPr/>
          <p:nvPr/>
        </p:nvSpPr>
        <p:spPr>
          <a:xfrm>
            <a:off x="0" y="162632"/>
            <a:ext cx="2942897" cy="506245"/>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3200" dirty="0">
                <a:cs typeface="Arial" panose="020B0604020202020204" pitchFamily="34" charset="0"/>
              </a:rPr>
              <a:t>Statistical model</a:t>
            </a:r>
            <a:endParaRPr lang="en-US" sz="3600" dirty="0">
              <a:solidFill>
                <a:schemeClr val="bg1"/>
              </a:solidFill>
              <a:cs typeface="Arial" panose="020B0604020202020204" pitchFamily="34" charset="0"/>
            </a:endParaRPr>
          </a:p>
        </p:txBody>
      </p:sp>
      <p:sp>
        <p:nvSpPr>
          <p:cNvPr id="2" name="TextBox 1">
            <a:extLst>
              <a:ext uri="{FF2B5EF4-FFF2-40B4-BE49-F238E27FC236}">
                <a16:creationId xmlns:a16="http://schemas.microsoft.com/office/drawing/2014/main" id="{3C229103-0F8F-5141-F1B7-01E48D9892EA}"/>
              </a:ext>
            </a:extLst>
          </p:cNvPr>
          <p:cNvSpPr txBox="1"/>
          <p:nvPr/>
        </p:nvSpPr>
        <p:spPr>
          <a:xfrm>
            <a:off x="8189345" y="929957"/>
            <a:ext cx="2382640" cy="369332"/>
          </a:xfrm>
          <a:prstGeom prst="rect">
            <a:avLst/>
          </a:prstGeom>
          <a:noFill/>
        </p:spPr>
        <p:txBody>
          <a:bodyPr wrap="none" rtlCol="0">
            <a:spAutoFit/>
          </a:bodyPr>
          <a:lstStyle/>
          <a:p>
            <a:r>
              <a:rPr lang="en-US" dirty="0"/>
              <a:t>County poverty </a:t>
            </a:r>
            <a:r>
              <a:rPr lang="en-US" dirty="0" err="1"/>
              <a:t>tertiles</a:t>
            </a:r>
            <a:endParaRPr lang="en-US" dirty="0"/>
          </a:p>
        </p:txBody>
      </p:sp>
      <p:sp>
        <p:nvSpPr>
          <p:cNvPr id="6" name="Parks et al.">
            <a:extLst>
              <a:ext uri="{FF2B5EF4-FFF2-40B4-BE49-F238E27FC236}">
                <a16:creationId xmlns:a16="http://schemas.microsoft.com/office/drawing/2014/main" id="{D0F20894-4F88-6786-EA82-F9FEA469B95A}"/>
              </a:ext>
            </a:extLst>
          </p:cNvPr>
          <p:cNvSpPr txBox="1"/>
          <p:nvPr/>
        </p:nvSpPr>
        <p:spPr>
          <a:xfrm>
            <a:off x="87980" y="6518439"/>
            <a:ext cx="4508404" cy="338554"/>
          </a:xfrm>
          <a:prstGeom prst="rect">
            <a:avLst/>
          </a:prstGeom>
          <a:noFill/>
        </p:spPr>
        <p:txBody>
          <a:bodyPr wrap="square" rtlCol="0">
            <a:spAutoFit/>
          </a:bodyPr>
          <a:lstStyle/>
          <a:p>
            <a:r>
              <a:rPr lang="en-US" sz="1600" dirty="0">
                <a:solidFill>
                  <a:schemeClr val="tx1">
                    <a:lumMod val="50000"/>
                    <a:lumOff val="50000"/>
                  </a:schemeClr>
                </a:solidFill>
              </a:rPr>
              <a:t>Unpublished study, please do not copy or distribute</a:t>
            </a:r>
          </a:p>
        </p:txBody>
      </p:sp>
      <p:sp>
        <p:nvSpPr>
          <p:cNvPr id="9" name="TextBox 8">
            <a:extLst>
              <a:ext uri="{FF2B5EF4-FFF2-40B4-BE49-F238E27FC236}">
                <a16:creationId xmlns:a16="http://schemas.microsoft.com/office/drawing/2014/main" id="{452B2326-F444-DFA4-1551-B6F2EC379824}"/>
              </a:ext>
            </a:extLst>
          </p:cNvPr>
          <p:cNvSpPr txBox="1"/>
          <p:nvPr/>
        </p:nvSpPr>
        <p:spPr>
          <a:xfrm>
            <a:off x="9392479" y="6554851"/>
            <a:ext cx="2743200" cy="338554"/>
          </a:xfrm>
          <a:prstGeom prst="rect">
            <a:avLst/>
          </a:prstGeom>
          <a:noFill/>
        </p:spPr>
        <p:txBody>
          <a:bodyPr wrap="square" rtlCol="0">
            <a:spAutoFit/>
          </a:bodyPr>
          <a:lstStyle/>
          <a:p>
            <a:r>
              <a:rPr lang="en-US" sz="1600" dirty="0">
                <a:solidFill>
                  <a:srgbClr val="000000"/>
                </a:solidFill>
              </a:rPr>
              <a:t>Meltzer et al., </a:t>
            </a:r>
            <a:r>
              <a:rPr lang="en-US" sz="1600" i="1" dirty="0">
                <a:solidFill>
                  <a:srgbClr val="000000"/>
                </a:solidFill>
              </a:rPr>
              <a:t>In Preparation</a:t>
            </a:r>
            <a:endParaRPr lang="en-US" sz="1600" dirty="0">
              <a:solidFill>
                <a:srgbClr val="000000"/>
              </a:solidFill>
            </a:endParaRPr>
          </a:p>
        </p:txBody>
      </p:sp>
    </p:spTree>
    <p:extLst>
      <p:ext uri="{BB962C8B-B14F-4D97-AF65-F5344CB8AC3E}">
        <p14:creationId xmlns:p14="http://schemas.microsoft.com/office/powerpoint/2010/main" val="81827938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3">
                                            <p:txEl>
                                              <p:pRg st="9" end="9"/>
                                            </p:txEl>
                                          </p:spTgt>
                                        </p:tgtEl>
                                        <p:attrNameLst>
                                          <p:attrName>style.visibility</p:attrName>
                                        </p:attrNameLst>
                                      </p:cBhvr>
                                      <p:to>
                                        <p:strVal val="visible"/>
                                      </p:to>
                                    </p:set>
                                  </p:childTnLst>
                                </p:cTn>
                              </p:par>
                              <p:par>
                                <p:cTn id="39" presetID="1" presetClass="entr" presetSubtype="0" fill="hold" grpId="0" nodeType="withEffect">
                                  <p:stCondLst>
                                    <p:cond delay="0"/>
                                  </p:stCondLst>
                                  <p:childTnLst>
                                    <p:set>
                                      <p:cBhvr>
                                        <p:cTn id="40" dur="1" fill="hold">
                                          <p:stCondLst>
                                            <p:cond delay="0"/>
                                          </p:stCondLst>
                                        </p:cTn>
                                        <p:tgtEl>
                                          <p:spTgt spid="2"/>
                                        </p:tgtEl>
                                        <p:attrNameLst>
                                          <p:attrName>style.visibility</p:attrName>
                                        </p:attrNameLst>
                                      </p:cBhvr>
                                      <p:to>
                                        <p:strVal val="visible"/>
                                      </p:to>
                                    </p:set>
                                  </p:childTnLst>
                                </p:cTn>
                              </p:par>
                              <p:par>
                                <p:cTn id="41" presetID="1" presetClass="entr" presetSubtype="0" fill="hold" nodeType="withEffect">
                                  <p:stCondLst>
                                    <p:cond delay="0"/>
                                  </p:stCondLst>
                                  <p:childTnLst>
                                    <p:set>
                                      <p:cBhvr>
                                        <p:cTn id="42"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1" name="Figure respiratory disease focus" hidden="1">
            <a:extLst>
              <a:ext uri="{FF2B5EF4-FFF2-40B4-BE49-F238E27FC236}">
                <a16:creationId xmlns:a16="http://schemas.microsoft.com/office/drawing/2014/main" id="{06933F46-46D3-5E46-8885-52CBCA7978BE}"/>
              </a:ext>
            </a:extLst>
          </p:cNvPr>
          <p:cNvPicPr>
            <a:picLocks noChangeAspect="1"/>
          </p:cNvPicPr>
          <p:nvPr/>
        </p:nvPicPr>
        <p:blipFill rotWithShape="1">
          <a:blip r:embed="rId3"/>
          <a:srcRect l="51226" t="3939" r="1842" b="82913"/>
          <a:stretch/>
        </p:blipFill>
        <p:spPr>
          <a:xfrm>
            <a:off x="609597" y="2298052"/>
            <a:ext cx="11412280" cy="2261896"/>
          </a:xfrm>
          <a:prstGeom prst="rect">
            <a:avLst/>
          </a:prstGeom>
        </p:spPr>
      </p:pic>
      <p:pic>
        <p:nvPicPr>
          <p:cNvPr id="9" name="Color key" hidden="1">
            <a:extLst>
              <a:ext uri="{FF2B5EF4-FFF2-40B4-BE49-F238E27FC236}">
                <a16:creationId xmlns:a16="http://schemas.microsoft.com/office/drawing/2014/main" id="{E994BBA7-24EF-1145-9590-FE448793A8FA}"/>
              </a:ext>
            </a:extLst>
          </p:cNvPr>
          <p:cNvPicPr>
            <a:picLocks noChangeAspect="1"/>
          </p:cNvPicPr>
          <p:nvPr/>
        </p:nvPicPr>
        <p:blipFill rotWithShape="1">
          <a:blip r:embed="rId3"/>
          <a:srcRect l="63106" t="85350" r="3519" b="10062"/>
          <a:stretch/>
        </p:blipFill>
        <p:spPr>
          <a:xfrm>
            <a:off x="3501656" y="5450957"/>
            <a:ext cx="8087831" cy="786811"/>
          </a:xfrm>
          <a:prstGeom prst="rect">
            <a:avLst/>
          </a:prstGeom>
        </p:spPr>
      </p:pic>
      <p:pic>
        <p:nvPicPr>
          <p:cNvPr id="23" name="X-axis" hidden="1">
            <a:extLst>
              <a:ext uri="{FF2B5EF4-FFF2-40B4-BE49-F238E27FC236}">
                <a16:creationId xmlns:a16="http://schemas.microsoft.com/office/drawing/2014/main" id="{4343EC0F-1073-1643-9065-9E37491546DA}"/>
              </a:ext>
            </a:extLst>
          </p:cNvPr>
          <p:cNvPicPr>
            <a:picLocks noChangeAspect="1"/>
          </p:cNvPicPr>
          <p:nvPr/>
        </p:nvPicPr>
        <p:blipFill rotWithShape="1">
          <a:blip r:embed="rId3"/>
          <a:srcRect l="51353" t="78583" b="17585"/>
          <a:stretch/>
        </p:blipFill>
        <p:spPr>
          <a:xfrm>
            <a:off x="652127" y="4290591"/>
            <a:ext cx="11791231" cy="657093"/>
          </a:xfrm>
          <a:prstGeom prst="rect">
            <a:avLst/>
          </a:prstGeom>
        </p:spPr>
      </p:pic>
      <p:pic>
        <p:nvPicPr>
          <p:cNvPr id="13" name="Y-axis" hidden="1">
            <a:extLst>
              <a:ext uri="{FF2B5EF4-FFF2-40B4-BE49-F238E27FC236}">
                <a16:creationId xmlns:a16="http://schemas.microsoft.com/office/drawing/2014/main" id="{47ABD1AB-9E80-9D46-A14D-03852C2A3F2D}"/>
              </a:ext>
            </a:extLst>
          </p:cNvPr>
          <p:cNvPicPr>
            <a:picLocks noChangeAspect="1"/>
          </p:cNvPicPr>
          <p:nvPr/>
        </p:nvPicPr>
        <p:blipFill rotWithShape="1">
          <a:blip r:embed="rId4"/>
          <a:srcRect l="4283" t="5890" r="94496" b="83472"/>
          <a:stretch/>
        </p:blipFill>
        <p:spPr>
          <a:xfrm>
            <a:off x="459339" y="2632351"/>
            <a:ext cx="299113" cy="1843955"/>
          </a:xfrm>
          <a:prstGeom prst="rect">
            <a:avLst/>
          </a:prstGeom>
        </p:spPr>
      </p:pic>
      <p:pic>
        <p:nvPicPr>
          <p:cNvPr id="14" name="Y-axis label" hidden="1">
            <a:extLst>
              <a:ext uri="{FF2B5EF4-FFF2-40B4-BE49-F238E27FC236}">
                <a16:creationId xmlns:a16="http://schemas.microsoft.com/office/drawing/2014/main" id="{E107161A-F8D4-6844-972D-ABED8A8A766C}"/>
              </a:ext>
            </a:extLst>
          </p:cNvPr>
          <p:cNvPicPr>
            <a:picLocks noChangeAspect="1"/>
          </p:cNvPicPr>
          <p:nvPr/>
        </p:nvPicPr>
        <p:blipFill rotWithShape="1">
          <a:blip r:embed="rId4"/>
          <a:srcRect t="32733" r="95582" b="36290"/>
          <a:stretch/>
        </p:blipFill>
        <p:spPr>
          <a:xfrm>
            <a:off x="-296611" y="2014028"/>
            <a:ext cx="616536" cy="3058575"/>
          </a:xfrm>
          <a:prstGeom prst="rect">
            <a:avLst/>
          </a:prstGeom>
        </p:spPr>
      </p:pic>
      <p:pic>
        <p:nvPicPr>
          <p:cNvPr id="16" name="X-axis label" hidden="1">
            <a:extLst>
              <a:ext uri="{FF2B5EF4-FFF2-40B4-BE49-F238E27FC236}">
                <a16:creationId xmlns:a16="http://schemas.microsoft.com/office/drawing/2014/main" id="{2C9BC840-59E2-8546-8B7A-48E6D8191664}"/>
              </a:ext>
            </a:extLst>
          </p:cNvPr>
          <p:cNvPicPr>
            <a:picLocks noChangeAspect="1"/>
          </p:cNvPicPr>
          <p:nvPr/>
        </p:nvPicPr>
        <p:blipFill rotWithShape="1">
          <a:blip r:embed="rId4"/>
          <a:srcRect l="23598" t="94201" r="20831" b="2949"/>
          <a:stretch/>
        </p:blipFill>
        <p:spPr>
          <a:xfrm>
            <a:off x="1841056" y="4851049"/>
            <a:ext cx="8166137" cy="296230"/>
          </a:xfrm>
          <a:prstGeom prst="rect">
            <a:avLst/>
          </a:prstGeom>
        </p:spPr>
      </p:pic>
      <p:sp>
        <p:nvSpPr>
          <p:cNvPr id="6" name="Slide Number Placeholder 6">
            <a:extLst>
              <a:ext uri="{FF2B5EF4-FFF2-40B4-BE49-F238E27FC236}">
                <a16:creationId xmlns:a16="http://schemas.microsoft.com/office/drawing/2014/main" id="{3B059D93-4140-844C-97D0-072C02B5AAAF}"/>
              </a:ext>
            </a:extLst>
          </p:cNvPr>
          <p:cNvSpPr txBox="1">
            <a:spLocks/>
          </p:cNvSpPr>
          <p:nvPr/>
        </p:nvSpPr>
        <p:spPr>
          <a:xfrm>
            <a:off x="4724400" y="6572195"/>
            <a:ext cx="2743200" cy="365125"/>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fld id="{13462B80-D853-D54A-BDC2-64B866E8EF5A}" type="slidenum">
              <a:rPr lang="en-US" smtClean="0"/>
              <a:pPr algn="ctr"/>
              <a:t>11</a:t>
            </a:fld>
            <a:endParaRPr lang="en-US" dirty="0"/>
          </a:p>
        </p:txBody>
      </p:sp>
      <p:sp>
        <p:nvSpPr>
          <p:cNvPr id="7" name="Title">
            <a:extLst>
              <a:ext uri="{FF2B5EF4-FFF2-40B4-BE49-F238E27FC236}">
                <a16:creationId xmlns:a16="http://schemas.microsoft.com/office/drawing/2014/main" id="{E30AC44B-0997-4147-9D79-89E1F8F172F9}"/>
              </a:ext>
            </a:extLst>
          </p:cNvPr>
          <p:cNvSpPr/>
          <p:nvPr/>
        </p:nvSpPr>
        <p:spPr>
          <a:xfrm>
            <a:off x="0" y="162632"/>
            <a:ext cx="4148051" cy="506245"/>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3200" dirty="0">
                <a:cs typeface="Arial" panose="020B0604020202020204" pitchFamily="34" charset="0"/>
              </a:rPr>
              <a:t>Results: National model</a:t>
            </a:r>
            <a:endParaRPr lang="en-US" sz="3600" dirty="0">
              <a:solidFill>
                <a:schemeClr val="bg1"/>
              </a:solidFill>
              <a:cs typeface="Arial" panose="020B0604020202020204" pitchFamily="34" charset="0"/>
            </a:endParaRPr>
          </a:p>
        </p:txBody>
      </p:sp>
      <p:cxnSp>
        <p:nvCxnSpPr>
          <p:cNvPr id="24" name="Arrow compare" hidden="1">
            <a:extLst>
              <a:ext uri="{FF2B5EF4-FFF2-40B4-BE49-F238E27FC236}">
                <a16:creationId xmlns:a16="http://schemas.microsoft.com/office/drawing/2014/main" id="{FE50100A-8D63-3442-B163-C3FBE596E907}"/>
              </a:ext>
            </a:extLst>
          </p:cNvPr>
          <p:cNvCxnSpPr>
            <a:cxnSpLocks/>
          </p:cNvCxnSpPr>
          <p:nvPr/>
        </p:nvCxnSpPr>
        <p:spPr>
          <a:xfrm flipH="1">
            <a:off x="6018028" y="3099729"/>
            <a:ext cx="2608521" cy="0"/>
          </a:xfrm>
          <a:prstGeom prst="straightConnector1">
            <a:avLst/>
          </a:prstGeom>
          <a:ln w="53975">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3" name="TextBox 2">
            <a:extLst>
              <a:ext uri="{FF2B5EF4-FFF2-40B4-BE49-F238E27FC236}">
                <a16:creationId xmlns:a16="http://schemas.microsoft.com/office/drawing/2014/main" id="{F95146B2-4E91-77BF-91D4-2BBF872063DC}"/>
              </a:ext>
            </a:extLst>
          </p:cNvPr>
          <p:cNvSpPr txBox="1"/>
          <p:nvPr/>
        </p:nvSpPr>
        <p:spPr>
          <a:xfrm>
            <a:off x="1269997" y="878768"/>
            <a:ext cx="9652001" cy="369332"/>
          </a:xfrm>
          <a:prstGeom prst="rect">
            <a:avLst/>
          </a:prstGeom>
          <a:noFill/>
        </p:spPr>
        <p:txBody>
          <a:bodyPr wrap="none" rtlCol="0">
            <a:spAutoFit/>
          </a:bodyPr>
          <a:lstStyle/>
          <a:p>
            <a:r>
              <a:rPr lang="en-US" sz="1800" kern="0" dirty="0">
                <a:solidFill>
                  <a:srgbClr val="000000"/>
                </a:solidFill>
                <a:effectLst/>
                <a:ea typeface="Times New Roman" panose="02020603050405020304" pitchFamily="18" charset="0"/>
              </a:rPr>
              <a:t>Full regression results of county-level standardized test scores on hurricane exposure and covariates</a:t>
            </a:r>
            <a:r>
              <a:rPr lang="en-US" dirty="0">
                <a:effectLst/>
              </a:rPr>
              <a:t> </a:t>
            </a:r>
            <a:endParaRPr lang="en-US" dirty="0"/>
          </a:p>
        </p:txBody>
      </p:sp>
      <p:graphicFrame>
        <p:nvGraphicFramePr>
          <p:cNvPr id="5" name="Table 4">
            <a:extLst>
              <a:ext uri="{FF2B5EF4-FFF2-40B4-BE49-F238E27FC236}">
                <a16:creationId xmlns:a16="http://schemas.microsoft.com/office/drawing/2014/main" id="{ECDA4C64-8349-A5C1-4DE9-12084FCA3D79}"/>
              </a:ext>
            </a:extLst>
          </p:cNvPr>
          <p:cNvGraphicFramePr>
            <a:graphicFrameLocks noGrp="1"/>
          </p:cNvGraphicFramePr>
          <p:nvPr>
            <p:extLst>
              <p:ext uri="{D42A27DB-BD31-4B8C-83A1-F6EECF244321}">
                <p14:modId xmlns:p14="http://schemas.microsoft.com/office/powerpoint/2010/main" val="1184940671"/>
              </p:ext>
            </p:extLst>
          </p:nvPr>
        </p:nvGraphicFramePr>
        <p:xfrm>
          <a:off x="3264669" y="1408229"/>
          <a:ext cx="5662661" cy="4986493"/>
        </p:xfrm>
        <a:graphic>
          <a:graphicData uri="http://schemas.openxmlformats.org/drawingml/2006/table">
            <a:tbl>
              <a:tblPr firstRow="1" firstCol="1" bandRow="1">
                <a:tableStyleId>{7DF18680-E054-41AD-8BC1-D1AEF772440D}</a:tableStyleId>
              </a:tblPr>
              <a:tblGrid>
                <a:gridCol w="1661047">
                  <a:extLst>
                    <a:ext uri="{9D8B030D-6E8A-4147-A177-3AD203B41FA5}">
                      <a16:colId xmlns:a16="http://schemas.microsoft.com/office/drawing/2014/main" val="1248529547"/>
                    </a:ext>
                  </a:extLst>
                </a:gridCol>
                <a:gridCol w="2038558">
                  <a:extLst>
                    <a:ext uri="{9D8B030D-6E8A-4147-A177-3AD203B41FA5}">
                      <a16:colId xmlns:a16="http://schemas.microsoft.com/office/drawing/2014/main" val="326564408"/>
                    </a:ext>
                  </a:extLst>
                </a:gridCol>
                <a:gridCol w="1963056">
                  <a:extLst>
                    <a:ext uri="{9D8B030D-6E8A-4147-A177-3AD203B41FA5}">
                      <a16:colId xmlns:a16="http://schemas.microsoft.com/office/drawing/2014/main" val="4002114429"/>
                    </a:ext>
                  </a:extLst>
                </a:gridCol>
              </a:tblGrid>
              <a:tr h="241606">
                <a:tc>
                  <a:txBody>
                    <a:bodyPr/>
                    <a:lstStyle/>
                    <a:p>
                      <a:pPr algn="l"/>
                      <a:endParaRPr lang="en-US" sz="1300" kern="100" dirty="0">
                        <a:effectLst/>
                        <a:latin typeface="Calibri" panose="020F0502020204030204" pitchFamily="34" charset="0"/>
                        <a:cs typeface="Times New Roman" panose="02020603050405020304" pitchFamily="18" charset="0"/>
                      </a:endParaRPr>
                    </a:p>
                  </a:txBody>
                  <a:tcPr marL="72337" marR="72337" marT="0" marB="0" anchor="b"/>
                </a:tc>
                <a:tc>
                  <a:txBody>
                    <a:bodyPr/>
                    <a:lstStyle/>
                    <a:p>
                      <a:pPr marL="0" marR="0" algn="ctr">
                        <a:spcBef>
                          <a:spcPts val="0"/>
                        </a:spcBef>
                        <a:spcAft>
                          <a:spcPts val="0"/>
                        </a:spcAft>
                      </a:pPr>
                      <a:r>
                        <a:rPr lang="en-US" sz="1200" kern="100" dirty="0">
                          <a:effectLst/>
                        </a:rPr>
                        <a:t>Math: β (95% </a:t>
                      </a:r>
                      <a:r>
                        <a:rPr lang="en-US" sz="1200" kern="100" dirty="0" err="1">
                          <a:effectLst/>
                        </a:rPr>
                        <a:t>CrI</a:t>
                      </a:r>
                      <a:r>
                        <a:rPr lang="en-US" sz="1200" kern="100" dirty="0">
                          <a:effectLst/>
                        </a:rPr>
                        <a:t>)</a:t>
                      </a:r>
                      <a:endParaRPr lang="en-US" sz="1300" kern="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2337" marR="72337" marT="0" marB="0" anchor="b"/>
                </a:tc>
                <a:tc>
                  <a:txBody>
                    <a:bodyPr/>
                    <a:lstStyle/>
                    <a:p>
                      <a:pPr marL="0" marR="0" algn="ctr">
                        <a:spcBef>
                          <a:spcPts val="0"/>
                        </a:spcBef>
                        <a:spcAft>
                          <a:spcPts val="0"/>
                        </a:spcAft>
                      </a:pPr>
                      <a:r>
                        <a:rPr lang="en-US" sz="1200" kern="100">
                          <a:effectLst/>
                        </a:rPr>
                        <a:t>RLA: β (95% CrI)</a:t>
                      </a:r>
                      <a:endParaRPr lang="en-US" sz="13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2337" marR="72337" marT="0" marB="0" anchor="b"/>
                </a:tc>
                <a:extLst>
                  <a:ext uri="{0D108BD9-81ED-4DB2-BD59-A6C34878D82A}">
                    <a16:rowId xmlns:a16="http://schemas.microsoft.com/office/drawing/2014/main" val="3043236798"/>
                  </a:ext>
                </a:extLst>
              </a:tr>
              <a:tr h="442946">
                <a:tc>
                  <a:txBody>
                    <a:bodyPr/>
                    <a:lstStyle/>
                    <a:p>
                      <a:pPr marL="0" marR="0" algn="ctr">
                        <a:spcBef>
                          <a:spcPts val="0"/>
                        </a:spcBef>
                        <a:spcAft>
                          <a:spcPts val="0"/>
                        </a:spcAft>
                      </a:pPr>
                      <a:r>
                        <a:rPr lang="en-US" sz="1200" kern="100" dirty="0">
                          <a:effectLst/>
                        </a:rPr>
                        <a:t>Hurricane exposure</a:t>
                      </a:r>
                      <a:endParaRPr lang="en-US" sz="1300" kern="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2337" marR="72337" marT="0" marB="0" anchor="ctr"/>
                </a:tc>
                <a:tc>
                  <a:txBody>
                    <a:bodyPr/>
                    <a:lstStyle/>
                    <a:p>
                      <a:pPr marL="0" marR="0" algn="ctr">
                        <a:spcBef>
                          <a:spcPts val="0"/>
                        </a:spcBef>
                        <a:spcAft>
                          <a:spcPts val="0"/>
                        </a:spcAft>
                      </a:pPr>
                      <a:r>
                        <a:rPr lang="en-US" sz="1200" kern="100">
                          <a:effectLst/>
                        </a:rPr>
                        <a:t>0.00 (-0.05, 0.05)</a:t>
                      </a:r>
                      <a:endParaRPr lang="en-US" sz="13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2337" marR="72337" marT="0" marB="0" anchor="b"/>
                </a:tc>
                <a:tc>
                  <a:txBody>
                    <a:bodyPr/>
                    <a:lstStyle/>
                    <a:p>
                      <a:pPr marL="0" marR="0" algn="ctr">
                        <a:spcBef>
                          <a:spcPts val="0"/>
                        </a:spcBef>
                        <a:spcAft>
                          <a:spcPts val="0"/>
                        </a:spcAft>
                      </a:pPr>
                      <a:r>
                        <a:rPr lang="en-US" sz="1200" kern="100">
                          <a:effectLst/>
                        </a:rPr>
                        <a:t>0.01 (-0.04, 0.05)</a:t>
                      </a:r>
                      <a:endParaRPr lang="en-US" sz="13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2337" marR="72337" marT="0" marB="0" anchor="b"/>
                </a:tc>
                <a:extLst>
                  <a:ext uri="{0D108BD9-81ED-4DB2-BD59-A6C34878D82A}">
                    <a16:rowId xmlns:a16="http://schemas.microsoft.com/office/drawing/2014/main" val="1020482763"/>
                  </a:ext>
                </a:extLst>
              </a:tr>
              <a:tr h="234895">
                <a:tc>
                  <a:txBody>
                    <a:bodyPr/>
                    <a:lstStyle/>
                    <a:p>
                      <a:pPr marL="0" marR="0" algn="ctr">
                        <a:spcBef>
                          <a:spcPts val="0"/>
                        </a:spcBef>
                        <a:spcAft>
                          <a:spcPts val="0"/>
                        </a:spcAft>
                      </a:pPr>
                      <a:r>
                        <a:rPr lang="en-US" sz="1200" kern="100">
                          <a:effectLst/>
                        </a:rPr>
                        <a:t>Native American</a:t>
                      </a:r>
                      <a:endParaRPr lang="en-US" sz="13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2337" marR="72337" marT="0" marB="0" anchor="ctr"/>
                </a:tc>
                <a:tc>
                  <a:txBody>
                    <a:bodyPr/>
                    <a:lstStyle/>
                    <a:p>
                      <a:pPr marL="0" marR="0" algn="ctr">
                        <a:spcBef>
                          <a:spcPts val="0"/>
                        </a:spcBef>
                        <a:spcAft>
                          <a:spcPts val="0"/>
                        </a:spcAft>
                      </a:pPr>
                      <a:r>
                        <a:rPr lang="en-US" sz="1200" kern="100">
                          <a:effectLst/>
                        </a:rPr>
                        <a:t>-1.13 (-1.95, -0.31)</a:t>
                      </a:r>
                      <a:endParaRPr lang="en-US" sz="13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2337" marR="72337" marT="0" marB="0" anchor="b"/>
                </a:tc>
                <a:tc>
                  <a:txBody>
                    <a:bodyPr/>
                    <a:lstStyle/>
                    <a:p>
                      <a:pPr marL="0" marR="0" algn="ctr">
                        <a:spcBef>
                          <a:spcPts val="0"/>
                        </a:spcBef>
                        <a:spcAft>
                          <a:spcPts val="0"/>
                        </a:spcAft>
                      </a:pPr>
                      <a:r>
                        <a:rPr lang="en-US" sz="1200" kern="100">
                          <a:effectLst/>
                        </a:rPr>
                        <a:t>-1.64 (-2.35, -0.94)</a:t>
                      </a:r>
                      <a:endParaRPr lang="en-US" sz="13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2337" marR="72337" marT="0" marB="0" anchor="b"/>
                </a:tc>
                <a:extLst>
                  <a:ext uri="{0D108BD9-81ED-4DB2-BD59-A6C34878D82A}">
                    <a16:rowId xmlns:a16="http://schemas.microsoft.com/office/drawing/2014/main" val="2371648368"/>
                  </a:ext>
                </a:extLst>
              </a:tr>
              <a:tr h="234895">
                <a:tc>
                  <a:txBody>
                    <a:bodyPr/>
                    <a:lstStyle/>
                    <a:p>
                      <a:pPr marL="0" marR="0" algn="ctr">
                        <a:spcBef>
                          <a:spcPts val="0"/>
                        </a:spcBef>
                        <a:spcAft>
                          <a:spcPts val="0"/>
                        </a:spcAft>
                      </a:pPr>
                      <a:r>
                        <a:rPr lang="en-US" sz="1200" kern="100">
                          <a:effectLst/>
                        </a:rPr>
                        <a:t>Hispanic/Latino</a:t>
                      </a:r>
                      <a:endParaRPr lang="en-US" sz="13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2337" marR="72337" marT="0" marB="0" anchor="ctr"/>
                </a:tc>
                <a:tc>
                  <a:txBody>
                    <a:bodyPr/>
                    <a:lstStyle/>
                    <a:p>
                      <a:pPr marL="0" marR="0" algn="ctr">
                        <a:spcBef>
                          <a:spcPts val="0"/>
                        </a:spcBef>
                        <a:spcAft>
                          <a:spcPts val="0"/>
                        </a:spcAft>
                      </a:pPr>
                      <a:r>
                        <a:rPr lang="en-US" sz="1200" kern="100">
                          <a:effectLst/>
                        </a:rPr>
                        <a:t>-0.97 (-1.13, -0.80)</a:t>
                      </a:r>
                      <a:endParaRPr lang="en-US" sz="13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2337" marR="72337" marT="0" marB="0" anchor="b"/>
                </a:tc>
                <a:tc>
                  <a:txBody>
                    <a:bodyPr/>
                    <a:lstStyle/>
                    <a:p>
                      <a:pPr marL="0" marR="0" algn="ctr">
                        <a:spcBef>
                          <a:spcPts val="0"/>
                        </a:spcBef>
                        <a:spcAft>
                          <a:spcPts val="0"/>
                        </a:spcAft>
                      </a:pPr>
                      <a:r>
                        <a:rPr lang="en-US" sz="1200" kern="100">
                          <a:effectLst/>
                        </a:rPr>
                        <a:t>-1.63 (-1.77, -1.49)</a:t>
                      </a:r>
                      <a:endParaRPr lang="en-US" sz="13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2337" marR="72337" marT="0" marB="0" anchor="b"/>
                </a:tc>
                <a:extLst>
                  <a:ext uri="{0D108BD9-81ED-4DB2-BD59-A6C34878D82A}">
                    <a16:rowId xmlns:a16="http://schemas.microsoft.com/office/drawing/2014/main" val="1802742877"/>
                  </a:ext>
                </a:extLst>
              </a:tr>
              <a:tr h="234895">
                <a:tc>
                  <a:txBody>
                    <a:bodyPr/>
                    <a:lstStyle/>
                    <a:p>
                      <a:pPr marL="0" marR="0" algn="ctr">
                        <a:spcBef>
                          <a:spcPts val="0"/>
                        </a:spcBef>
                        <a:spcAft>
                          <a:spcPts val="0"/>
                        </a:spcAft>
                      </a:pPr>
                      <a:r>
                        <a:rPr lang="en-US" sz="1200" kern="100">
                          <a:effectLst/>
                        </a:rPr>
                        <a:t>Black</a:t>
                      </a:r>
                      <a:endParaRPr lang="en-US" sz="13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2337" marR="72337" marT="0" marB="0" anchor="ctr"/>
                </a:tc>
                <a:tc>
                  <a:txBody>
                    <a:bodyPr/>
                    <a:lstStyle/>
                    <a:p>
                      <a:pPr marL="0" marR="0" algn="ctr">
                        <a:spcBef>
                          <a:spcPts val="0"/>
                        </a:spcBef>
                        <a:spcAft>
                          <a:spcPts val="0"/>
                        </a:spcAft>
                      </a:pPr>
                      <a:r>
                        <a:rPr lang="en-US" sz="1200" kern="100">
                          <a:effectLst/>
                        </a:rPr>
                        <a:t>-1.99 (-2.16, -1.83)</a:t>
                      </a:r>
                      <a:endParaRPr lang="en-US" sz="13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2337" marR="72337" marT="0" marB="0" anchor="b"/>
                </a:tc>
                <a:tc>
                  <a:txBody>
                    <a:bodyPr/>
                    <a:lstStyle/>
                    <a:p>
                      <a:pPr marL="0" marR="0" algn="ctr">
                        <a:spcBef>
                          <a:spcPts val="0"/>
                        </a:spcBef>
                        <a:spcAft>
                          <a:spcPts val="0"/>
                        </a:spcAft>
                      </a:pPr>
                      <a:r>
                        <a:rPr lang="en-US" sz="1200" kern="100">
                          <a:effectLst/>
                        </a:rPr>
                        <a:t>-2.25 (-2.40, -2.10)</a:t>
                      </a:r>
                      <a:endParaRPr lang="en-US" sz="13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2337" marR="72337" marT="0" marB="0" anchor="b"/>
                </a:tc>
                <a:extLst>
                  <a:ext uri="{0D108BD9-81ED-4DB2-BD59-A6C34878D82A}">
                    <a16:rowId xmlns:a16="http://schemas.microsoft.com/office/drawing/2014/main" val="4215906691"/>
                  </a:ext>
                </a:extLst>
              </a:tr>
              <a:tr h="234895">
                <a:tc>
                  <a:txBody>
                    <a:bodyPr/>
                    <a:lstStyle/>
                    <a:p>
                      <a:pPr marL="0" marR="0" algn="ctr">
                        <a:spcBef>
                          <a:spcPts val="0"/>
                        </a:spcBef>
                        <a:spcAft>
                          <a:spcPts val="0"/>
                        </a:spcAft>
                      </a:pPr>
                      <a:r>
                        <a:rPr lang="en-US" sz="1200" kern="100">
                          <a:effectLst/>
                        </a:rPr>
                        <a:t>Free-lunch eligible</a:t>
                      </a:r>
                      <a:endParaRPr lang="en-US" sz="13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2337" marR="72337" marT="0" marB="0" anchor="ctr"/>
                </a:tc>
                <a:tc>
                  <a:txBody>
                    <a:bodyPr/>
                    <a:lstStyle/>
                    <a:p>
                      <a:pPr marL="0" marR="0" algn="ctr">
                        <a:spcBef>
                          <a:spcPts val="0"/>
                        </a:spcBef>
                        <a:spcAft>
                          <a:spcPts val="0"/>
                        </a:spcAft>
                      </a:pPr>
                      <a:r>
                        <a:rPr lang="en-US" sz="1200" kern="100" dirty="0">
                          <a:effectLst/>
                        </a:rPr>
                        <a:t>-0.31 (-0.39, -0.24)</a:t>
                      </a:r>
                      <a:endParaRPr lang="en-US" sz="1300" kern="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2337" marR="72337" marT="0" marB="0" anchor="b"/>
                </a:tc>
                <a:tc>
                  <a:txBody>
                    <a:bodyPr/>
                    <a:lstStyle/>
                    <a:p>
                      <a:pPr marL="0" marR="0" algn="ctr">
                        <a:spcBef>
                          <a:spcPts val="0"/>
                        </a:spcBef>
                        <a:spcAft>
                          <a:spcPts val="0"/>
                        </a:spcAft>
                      </a:pPr>
                      <a:r>
                        <a:rPr lang="en-US" sz="1200" kern="100">
                          <a:effectLst/>
                        </a:rPr>
                        <a:t>0.14 (0.08, 0.20)</a:t>
                      </a:r>
                      <a:endParaRPr lang="en-US" sz="13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2337" marR="72337" marT="0" marB="0" anchor="b"/>
                </a:tc>
                <a:extLst>
                  <a:ext uri="{0D108BD9-81ED-4DB2-BD59-A6C34878D82A}">
                    <a16:rowId xmlns:a16="http://schemas.microsoft.com/office/drawing/2014/main" val="424374533"/>
                  </a:ext>
                </a:extLst>
              </a:tr>
              <a:tr h="442946">
                <a:tc>
                  <a:txBody>
                    <a:bodyPr/>
                    <a:lstStyle/>
                    <a:p>
                      <a:pPr marL="0" marR="0" algn="ctr">
                        <a:spcBef>
                          <a:spcPts val="0"/>
                        </a:spcBef>
                        <a:spcAft>
                          <a:spcPts val="0"/>
                        </a:spcAft>
                      </a:pPr>
                      <a:r>
                        <a:rPr lang="en-US" sz="1200" kern="100">
                          <a:effectLst/>
                        </a:rPr>
                        <a:t>Reduced-price lunch eligible</a:t>
                      </a:r>
                      <a:endParaRPr lang="en-US" sz="13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2337" marR="72337" marT="0" marB="0" anchor="ctr"/>
                </a:tc>
                <a:tc>
                  <a:txBody>
                    <a:bodyPr/>
                    <a:lstStyle/>
                    <a:p>
                      <a:pPr marL="0" marR="0" algn="ctr">
                        <a:spcBef>
                          <a:spcPts val="0"/>
                        </a:spcBef>
                        <a:spcAft>
                          <a:spcPts val="0"/>
                        </a:spcAft>
                      </a:pPr>
                      <a:r>
                        <a:rPr lang="en-US" sz="1200" kern="100">
                          <a:effectLst/>
                        </a:rPr>
                        <a:t>-0.20 (-0.47, 0.07)</a:t>
                      </a:r>
                      <a:endParaRPr lang="en-US" sz="13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2337" marR="72337" marT="0" marB="0" anchor="b"/>
                </a:tc>
                <a:tc>
                  <a:txBody>
                    <a:bodyPr/>
                    <a:lstStyle/>
                    <a:p>
                      <a:pPr marL="0" marR="0" algn="ctr">
                        <a:spcBef>
                          <a:spcPts val="0"/>
                        </a:spcBef>
                        <a:spcAft>
                          <a:spcPts val="0"/>
                        </a:spcAft>
                      </a:pPr>
                      <a:r>
                        <a:rPr lang="en-US" sz="1200" kern="100">
                          <a:effectLst/>
                        </a:rPr>
                        <a:t>0.47 (0.24, 0.69)</a:t>
                      </a:r>
                      <a:endParaRPr lang="en-US" sz="13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2337" marR="72337" marT="0" marB="0" anchor="b"/>
                </a:tc>
                <a:extLst>
                  <a:ext uri="{0D108BD9-81ED-4DB2-BD59-A6C34878D82A}">
                    <a16:rowId xmlns:a16="http://schemas.microsoft.com/office/drawing/2014/main" val="1081662932"/>
                  </a:ext>
                </a:extLst>
              </a:tr>
              <a:tr h="442946">
                <a:tc>
                  <a:txBody>
                    <a:bodyPr/>
                    <a:lstStyle/>
                    <a:p>
                      <a:pPr marL="0" marR="0" algn="ctr">
                        <a:spcBef>
                          <a:spcPts val="0"/>
                        </a:spcBef>
                        <a:spcAft>
                          <a:spcPts val="0"/>
                        </a:spcAft>
                      </a:pPr>
                      <a:r>
                        <a:rPr lang="en-US" sz="1200" kern="100">
                          <a:effectLst/>
                        </a:rPr>
                        <a:t>Economically disadvantaged</a:t>
                      </a:r>
                      <a:endParaRPr lang="en-US" sz="13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2337" marR="72337" marT="0" marB="0" anchor="ctr"/>
                </a:tc>
                <a:tc>
                  <a:txBody>
                    <a:bodyPr/>
                    <a:lstStyle/>
                    <a:p>
                      <a:pPr marL="0" marR="0" algn="ctr">
                        <a:spcBef>
                          <a:spcPts val="0"/>
                        </a:spcBef>
                        <a:spcAft>
                          <a:spcPts val="0"/>
                        </a:spcAft>
                      </a:pPr>
                      <a:r>
                        <a:rPr lang="en-US" sz="1200" kern="100">
                          <a:effectLst/>
                        </a:rPr>
                        <a:t>-0.04 (-0.11, 0.03)</a:t>
                      </a:r>
                      <a:endParaRPr lang="en-US" sz="13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2337" marR="72337" marT="0" marB="0" anchor="b"/>
                </a:tc>
                <a:tc>
                  <a:txBody>
                    <a:bodyPr/>
                    <a:lstStyle/>
                    <a:p>
                      <a:pPr marL="0" marR="0" algn="ctr">
                        <a:spcBef>
                          <a:spcPts val="0"/>
                        </a:spcBef>
                        <a:spcAft>
                          <a:spcPts val="0"/>
                        </a:spcAft>
                      </a:pPr>
                      <a:r>
                        <a:rPr lang="en-US" sz="1200" kern="100">
                          <a:effectLst/>
                        </a:rPr>
                        <a:t>-0.60 (-0.66, -0.54)</a:t>
                      </a:r>
                      <a:endParaRPr lang="en-US" sz="13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2337" marR="72337" marT="0" marB="0" anchor="b"/>
                </a:tc>
                <a:extLst>
                  <a:ext uri="{0D108BD9-81ED-4DB2-BD59-A6C34878D82A}">
                    <a16:rowId xmlns:a16="http://schemas.microsoft.com/office/drawing/2014/main" val="3387761091"/>
                  </a:ext>
                </a:extLst>
              </a:tr>
              <a:tr h="442946">
                <a:tc>
                  <a:txBody>
                    <a:bodyPr/>
                    <a:lstStyle/>
                    <a:p>
                      <a:pPr marL="0" marR="0" algn="ctr">
                        <a:spcBef>
                          <a:spcPts val="0"/>
                        </a:spcBef>
                        <a:spcAft>
                          <a:spcPts val="0"/>
                        </a:spcAft>
                      </a:pPr>
                      <a:r>
                        <a:rPr lang="en-US" sz="1200" kern="100">
                          <a:effectLst/>
                        </a:rPr>
                        <a:t>English language learner</a:t>
                      </a:r>
                      <a:endParaRPr lang="en-US" sz="13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2337" marR="72337" marT="0" marB="0" anchor="ctr"/>
                </a:tc>
                <a:tc>
                  <a:txBody>
                    <a:bodyPr/>
                    <a:lstStyle/>
                    <a:p>
                      <a:pPr marL="0" marR="0" algn="ctr">
                        <a:spcBef>
                          <a:spcPts val="0"/>
                        </a:spcBef>
                        <a:spcAft>
                          <a:spcPts val="0"/>
                        </a:spcAft>
                      </a:pPr>
                      <a:r>
                        <a:rPr lang="en-US" sz="1200" kern="100">
                          <a:effectLst/>
                        </a:rPr>
                        <a:t>0.59 (0.12, 1.06)</a:t>
                      </a:r>
                      <a:endParaRPr lang="en-US" sz="13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2337" marR="72337" marT="0" marB="0" anchor="b"/>
                </a:tc>
                <a:tc>
                  <a:txBody>
                    <a:bodyPr/>
                    <a:lstStyle/>
                    <a:p>
                      <a:pPr marL="0" marR="0" algn="ctr">
                        <a:spcBef>
                          <a:spcPts val="0"/>
                        </a:spcBef>
                        <a:spcAft>
                          <a:spcPts val="0"/>
                        </a:spcAft>
                      </a:pPr>
                      <a:r>
                        <a:rPr lang="en-US" sz="1200" kern="100">
                          <a:effectLst/>
                        </a:rPr>
                        <a:t>-1.13 (-1.52, -0.75)</a:t>
                      </a:r>
                      <a:endParaRPr lang="en-US" sz="13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2337" marR="72337" marT="0" marB="0" anchor="b"/>
                </a:tc>
                <a:extLst>
                  <a:ext uri="{0D108BD9-81ED-4DB2-BD59-A6C34878D82A}">
                    <a16:rowId xmlns:a16="http://schemas.microsoft.com/office/drawing/2014/main" val="3124485077"/>
                  </a:ext>
                </a:extLst>
              </a:tr>
              <a:tr h="234895">
                <a:tc>
                  <a:txBody>
                    <a:bodyPr/>
                    <a:lstStyle/>
                    <a:p>
                      <a:pPr marL="0" marR="0" algn="ctr">
                        <a:spcBef>
                          <a:spcPts val="0"/>
                        </a:spcBef>
                        <a:spcAft>
                          <a:spcPts val="0"/>
                        </a:spcAft>
                      </a:pPr>
                      <a:r>
                        <a:rPr lang="en-US" sz="1200" kern="100">
                          <a:effectLst/>
                        </a:rPr>
                        <a:t>Urban</a:t>
                      </a:r>
                      <a:endParaRPr lang="en-US" sz="13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2337" marR="72337" marT="0" marB="0" anchor="ctr"/>
                </a:tc>
                <a:tc>
                  <a:txBody>
                    <a:bodyPr/>
                    <a:lstStyle/>
                    <a:p>
                      <a:pPr marL="0" marR="0" algn="ctr">
                        <a:spcBef>
                          <a:spcPts val="0"/>
                        </a:spcBef>
                        <a:spcAft>
                          <a:spcPts val="0"/>
                        </a:spcAft>
                      </a:pPr>
                      <a:r>
                        <a:rPr lang="en-US" sz="1200" kern="100">
                          <a:effectLst/>
                        </a:rPr>
                        <a:t>0.12 (-0.03, 0.27)</a:t>
                      </a:r>
                      <a:endParaRPr lang="en-US" sz="13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2337" marR="72337" marT="0" marB="0" anchor="b"/>
                </a:tc>
                <a:tc>
                  <a:txBody>
                    <a:bodyPr/>
                    <a:lstStyle/>
                    <a:p>
                      <a:pPr marL="0" marR="0" algn="ctr">
                        <a:spcBef>
                          <a:spcPts val="0"/>
                        </a:spcBef>
                        <a:spcAft>
                          <a:spcPts val="0"/>
                        </a:spcAft>
                      </a:pPr>
                      <a:r>
                        <a:rPr lang="en-US" sz="1200" kern="100">
                          <a:effectLst/>
                        </a:rPr>
                        <a:t>0.21 (0.08, 0.33)</a:t>
                      </a:r>
                      <a:endParaRPr lang="en-US" sz="13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2337" marR="72337" marT="0" marB="0" anchor="b"/>
                </a:tc>
                <a:extLst>
                  <a:ext uri="{0D108BD9-81ED-4DB2-BD59-A6C34878D82A}">
                    <a16:rowId xmlns:a16="http://schemas.microsoft.com/office/drawing/2014/main" val="1252802157"/>
                  </a:ext>
                </a:extLst>
              </a:tr>
              <a:tr h="442946">
                <a:tc>
                  <a:txBody>
                    <a:bodyPr/>
                    <a:lstStyle/>
                    <a:p>
                      <a:pPr marL="0" marR="0" algn="ctr">
                        <a:spcBef>
                          <a:spcPts val="0"/>
                        </a:spcBef>
                        <a:spcAft>
                          <a:spcPts val="0"/>
                        </a:spcAft>
                      </a:pPr>
                      <a:r>
                        <a:rPr lang="en-US" sz="1200" kern="100" dirty="0">
                          <a:effectLst/>
                        </a:rPr>
                        <a:t>Log of median household income</a:t>
                      </a:r>
                      <a:endParaRPr lang="en-US" sz="1300" kern="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2337" marR="72337" marT="0" marB="0" anchor="ctr"/>
                </a:tc>
                <a:tc>
                  <a:txBody>
                    <a:bodyPr/>
                    <a:lstStyle/>
                    <a:p>
                      <a:pPr marL="0" marR="0" algn="ctr">
                        <a:spcBef>
                          <a:spcPts val="0"/>
                        </a:spcBef>
                        <a:spcAft>
                          <a:spcPts val="0"/>
                        </a:spcAft>
                      </a:pPr>
                      <a:r>
                        <a:rPr lang="en-US" sz="1200" kern="100">
                          <a:effectLst/>
                        </a:rPr>
                        <a:t>0.07 (-0.04, 0.18)</a:t>
                      </a:r>
                      <a:endParaRPr lang="en-US" sz="13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2337" marR="72337" marT="0" marB="0" anchor="b"/>
                </a:tc>
                <a:tc>
                  <a:txBody>
                    <a:bodyPr/>
                    <a:lstStyle/>
                    <a:p>
                      <a:pPr marL="0" marR="0" algn="ctr">
                        <a:spcBef>
                          <a:spcPts val="0"/>
                        </a:spcBef>
                        <a:spcAft>
                          <a:spcPts val="0"/>
                        </a:spcAft>
                      </a:pPr>
                      <a:r>
                        <a:rPr lang="en-US" sz="1200" kern="100">
                          <a:effectLst/>
                        </a:rPr>
                        <a:t>0.01 (-0.08, 0.10)</a:t>
                      </a:r>
                      <a:endParaRPr lang="en-US" sz="13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2337" marR="72337" marT="0" marB="0" anchor="b"/>
                </a:tc>
                <a:extLst>
                  <a:ext uri="{0D108BD9-81ED-4DB2-BD59-A6C34878D82A}">
                    <a16:rowId xmlns:a16="http://schemas.microsoft.com/office/drawing/2014/main" val="2388462702"/>
                  </a:ext>
                </a:extLst>
              </a:tr>
              <a:tr h="442946">
                <a:tc>
                  <a:txBody>
                    <a:bodyPr/>
                    <a:lstStyle/>
                    <a:p>
                      <a:pPr marL="0" marR="0" algn="ctr">
                        <a:spcBef>
                          <a:spcPts val="0"/>
                        </a:spcBef>
                        <a:spcAft>
                          <a:spcPts val="0"/>
                        </a:spcAft>
                      </a:pPr>
                      <a:r>
                        <a:rPr lang="en-US" sz="1200" kern="100" dirty="0">
                          <a:effectLst/>
                        </a:rPr>
                        <a:t>Bachelor's degree rate</a:t>
                      </a:r>
                      <a:endParaRPr lang="en-US" sz="1300" kern="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2337" marR="72337" marT="0" marB="0" anchor="ctr"/>
                </a:tc>
                <a:tc>
                  <a:txBody>
                    <a:bodyPr/>
                    <a:lstStyle/>
                    <a:p>
                      <a:pPr marL="0" marR="0" algn="ctr">
                        <a:spcBef>
                          <a:spcPts val="0"/>
                        </a:spcBef>
                        <a:spcAft>
                          <a:spcPts val="0"/>
                        </a:spcAft>
                      </a:pPr>
                      <a:r>
                        <a:rPr lang="en-US" sz="1200" kern="100">
                          <a:effectLst/>
                        </a:rPr>
                        <a:t>2.01 (1.67, 2.35)</a:t>
                      </a:r>
                      <a:endParaRPr lang="en-US" sz="13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2337" marR="72337" marT="0" marB="0" anchor="b"/>
                </a:tc>
                <a:tc>
                  <a:txBody>
                    <a:bodyPr/>
                    <a:lstStyle/>
                    <a:p>
                      <a:pPr marL="0" marR="0" algn="ctr">
                        <a:spcBef>
                          <a:spcPts val="0"/>
                        </a:spcBef>
                        <a:spcAft>
                          <a:spcPts val="0"/>
                        </a:spcAft>
                      </a:pPr>
                      <a:r>
                        <a:rPr lang="en-US" sz="1200" kern="100">
                          <a:effectLst/>
                        </a:rPr>
                        <a:t>1.79 (1.51, 2.08)</a:t>
                      </a:r>
                      <a:endParaRPr lang="en-US" sz="13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2337" marR="72337" marT="0" marB="0" anchor="b"/>
                </a:tc>
                <a:extLst>
                  <a:ext uri="{0D108BD9-81ED-4DB2-BD59-A6C34878D82A}">
                    <a16:rowId xmlns:a16="http://schemas.microsoft.com/office/drawing/2014/main" val="1175567076"/>
                  </a:ext>
                </a:extLst>
              </a:tr>
              <a:tr h="234895">
                <a:tc>
                  <a:txBody>
                    <a:bodyPr/>
                    <a:lstStyle/>
                    <a:p>
                      <a:pPr marL="0" marR="0" algn="ctr">
                        <a:spcBef>
                          <a:spcPts val="0"/>
                        </a:spcBef>
                        <a:spcAft>
                          <a:spcPts val="0"/>
                        </a:spcAft>
                      </a:pPr>
                      <a:r>
                        <a:rPr lang="en-US" sz="1200" kern="100">
                          <a:effectLst/>
                        </a:rPr>
                        <a:t>Poverty rate</a:t>
                      </a:r>
                      <a:endParaRPr lang="en-US" sz="13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2337" marR="72337" marT="0" marB="0" anchor="ctr"/>
                </a:tc>
                <a:tc>
                  <a:txBody>
                    <a:bodyPr/>
                    <a:lstStyle/>
                    <a:p>
                      <a:pPr marL="0" marR="0" algn="ctr">
                        <a:spcBef>
                          <a:spcPts val="0"/>
                        </a:spcBef>
                        <a:spcAft>
                          <a:spcPts val="0"/>
                        </a:spcAft>
                      </a:pPr>
                      <a:r>
                        <a:rPr lang="en-US" sz="1200" kern="100">
                          <a:effectLst/>
                        </a:rPr>
                        <a:t>-0.75 (-1.07, -0.43)</a:t>
                      </a:r>
                      <a:endParaRPr lang="en-US" sz="13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2337" marR="72337" marT="0" marB="0" anchor="b"/>
                </a:tc>
                <a:tc>
                  <a:txBody>
                    <a:bodyPr/>
                    <a:lstStyle/>
                    <a:p>
                      <a:pPr marL="0" marR="0" algn="ctr">
                        <a:spcBef>
                          <a:spcPts val="0"/>
                        </a:spcBef>
                        <a:spcAft>
                          <a:spcPts val="0"/>
                        </a:spcAft>
                      </a:pPr>
                      <a:r>
                        <a:rPr lang="en-US" sz="1200" kern="100">
                          <a:effectLst/>
                        </a:rPr>
                        <a:t>-0.05 (-0.31, 0.21)</a:t>
                      </a:r>
                      <a:endParaRPr lang="en-US" sz="13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2337" marR="72337" marT="0" marB="0" anchor="b"/>
                </a:tc>
                <a:extLst>
                  <a:ext uri="{0D108BD9-81ED-4DB2-BD59-A6C34878D82A}">
                    <a16:rowId xmlns:a16="http://schemas.microsoft.com/office/drawing/2014/main" val="517689622"/>
                  </a:ext>
                </a:extLst>
              </a:tr>
              <a:tr h="234895">
                <a:tc>
                  <a:txBody>
                    <a:bodyPr/>
                    <a:lstStyle/>
                    <a:p>
                      <a:pPr marL="0" marR="0" algn="ctr">
                        <a:spcBef>
                          <a:spcPts val="0"/>
                        </a:spcBef>
                        <a:spcAft>
                          <a:spcPts val="0"/>
                        </a:spcAft>
                      </a:pPr>
                      <a:r>
                        <a:rPr lang="en-US" sz="1200" kern="100">
                          <a:effectLst/>
                        </a:rPr>
                        <a:t>SNAP receipt rate</a:t>
                      </a:r>
                      <a:endParaRPr lang="en-US" sz="13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2337" marR="72337" marT="0" marB="0" anchor="ctr"/>
                </a:tc>
                <a:tc>
                  <a:txBody>
                    <a:bodyPr/>
                    <a:lstStyle/>
                    <a:p>
                      <a:pPr marL="0" marR="0" algn="ctr">
                        <a:spcBef>
                          <a:spcPts val="0"/>
                        </a:spcBef>
                        <a:spcAft>
                          <a:spcPts val="0"/>
                        </a:spcAft>
                      </a:pPr>
                      <a:r>
                        <a:rPr lang="en-US" sz="1200" kern="100">
                          <a:effectLst/>
                        </a:rPr>
                        <a:t>-0.22 (-0.50, 0.06)</a:t>
                      </a:r>
                      <a:endParaRPr lang="en-US" sz="13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2337" marR="72337" marT="0" marB="0" anchor="b"/>
                </a:tc>
                <a:tc>
                  <a:txBody>
                    <a:bodyPr/>
                    <a:lstStyle/>
                    <a:p>
                      <a:pPr marL="0" marR="0" algn="ctr">
                        <a:spcBef>
                          <a:spcPts val="0"/>
                        </a:spcBef>
                        <a:spcAft>
                          <a:spcPts val="0"/>
                        </a:spcAft>
                      </a:pPr>
                      <a:r>
                        <a:rPr lang="en-US" sz="1200" kern="100">
                          <a:effectLst/>
                        </a:rPr>
                        <a:t>0.19 (-0.04, 0.43)</a:t>
                      </a:r>
                      <a:endParaRPr lang="en-US" sz="13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2337" marR="72337" marT="0" marB="0" anchor="b"/>
                </a:tc>
                <a:extLst>
                  <a:ext uri="{0D108BD9-81ED-4DB2-BD59-A6C34878D82A}">
                    <a16:rowId xmlns:a16="http://schemas.microsoft.com/office/drawing/2014/main" val="1203065384"/>
                  </a:ext>
                </a:extLst>
              </a:tr>
              <a:tr h="442946">
                <a:tc>
                  <a:txBody>
                    <a:bodyPr/>
                    <a:lstStyle/>
                    <a:p>
                      <a:pPr marL="0" marR="0" algn="ctr">
                        <a:spcBef>
                          <a:spcPts val="0"/>
                        </a:spcBef>
                        <a:spcAft>
                          <a:spcPts val="0"/>
                        </a:spcAft>
                      </a:pPr>
                      <a:r>
                        <a:rPr lang="en-US" sz="1200" kern="100">
                          <a:effectLst/>
                        </a:rPr>
                        <a:t>Single-mom household rate</a:t>
                      </a:r>
                      <a:endParaRPr lang="en-US" sz="13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2337" marR="72337" marT="0" marB="0" anchor="ctr"/>
                </a:tc>
                <a:tc>
                  <a:txBody>
                    <a:bodyPr/>
                    <a:lstStyle/>
                    <a:p>
                      <a:pPr marL="0" marR="0" algn="ctr">
                        <a:spcBef>
                          <a:spcPts val="0"/>
                        </a:spcBef>
                        <a:spcAft>
                          <a:spcPts val="0"/>
                        </a:spcAft>
                      </a:pPr>
                      <a:r>
                        <a:rPr lang="en-US" sz="1200" kern="100">
                          <a:effectLst/>
                        </a:rPr>
                        <a:t>0.08 (-0.23, 0.38)</a:t>
                      </a:r>
                      <a:endParaRPr lang="en-US" sz="13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2337" marR="72337" marT="0" marB="0" anchor="b"/>
                </a:tc>
                <a:tc>
                  <a:txBody>
                    <a:bodyPr/>
                    <a:lstStyle/>
                    <a:p>
                      <a:pPr marL="0" marR="0" algn="ctr">
                        <a:spcBef>
                          <a:spcPts val="0"/>
                        </a:spcBef>
                        <a:spcAft>
                          <a:spcPts val="0"/>
                        </a:spcAft>
                      </a:pPr>
                      <a:r>
                        <a:rPr lang="en-US" sz="1200" kern="100" dirty="0">
                          <a:effectLst/>
                        </a:rPr>
                        <a:t>0.05 (-0.21, 0.30)</a:t>
                      </a:r>
                      <a:endParaRPr lang="en-US" sz="1300" kern="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2337" marR="72337" marT="0" marB="0" anchor="b"/>
                </a:tc>
                <a:extLst>
                  <a:ext uri="{0D108BD9-81ED-4DB2-BD59-A6C34878D82A}">
                    <a16:rowId xmlns:a16="http://schemas.microsoft.com/office/drawing/2014/main" val="1093963506"/>
                  </a:ext>
                </a:extLst>
              </a:tr>
            </a:tbl>
          </a:graphicData>
        </a:graphic>
      </p:graphicFrame>
      <p:sp>
        <p:nvSpPr>
          <p:cNvPr id="4" name="Frame 3">
            <a:extLst>
              <a:ext uri="{FF2B5EF4-FFF2-40B4-BE49-F238E27FC236}">
                <a16:creationId xmlns:a16="http://schemas.microsoft.com/office/drawing/2014/main" id="{02602E41-2DC5-582A-EC5A-98262F13568B}"/>
              </a:ext>
            </a:extLst>
          </p:cNvPr>
          <p:cNvSpPr/>
          <p:nvPr/>
        </p:nvSpPr>
        <p:spPr>
          <a:xfrm>
            <a:off x="3128355" y="3901475"/>
            <a:ext cx="5935287" cy="465512"/>
          </a:xfrm>
          <a:prstGeom prst="frame">
            <a:avLst>
              <a:gd name="adj1" fmla="val 3728"/>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US" dirty="0">
              <a:solidFill>
                <a:schemeClr val="tx1"/>
              </a:solidFill>
            </a:endParaRPr>
          </a:p>
        </p:txBody>
      </p:sp>
      <p:sp>
        <p:nvSpPr>
          <p:cNvPr id="8" name="Frame 7">
            <a:extLst>
              <a:ext uri="{FF2B5EF4-FFF2-40B4-BE49-F238E27FC236}">
                <a16:creationId xmlns:a16="http://schemas.microsoft.com/office/drawing/2014/main" id="{95C783ED-791B-C8B0-AF13-D34B37E4E3CD}"/>
              </a:ext>
            </a:extLst>
          </p:cNvPr>
          <p:cNvSpPr/>
          <p:nvPr/>
        </p:nvSpPr>
        <p:spPr>
          <a:xfrm>
            <a:off x="3128355" y="2060078"/>
            <a:ext cx="5935287" cy="747465"/>
          </a:xfrm>
          <a:prstGeom prst="frame">
            <a:avLst>
              <a:gd name="adj1" fmla="val 3728"/>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US" dirty="0">
              <a:solidFill>
                <a:schemeClr val="tx1"/>
              </a:solidFill>
            </a:endParaRPr>
          </a:p>
        </p:txBody>
      </p:sp>
      <p:sp>
        <p:nvSpPr>
          <p:cNvPr id="10" name="Frame 9">
            <a:extLst>
              <a:ext uri="{FF2B5EF4-FFF2-40B4-BE49-F238E27FC236}">
                <a16:creationId xmlns:a16="http://schemas.microsoft.com/office/drawing/2014/main" id="{340CC98E-2A1A-FE06-2CC2-A4E9C550ADE2}"/>
              </a:ext>
            </a:extLst>
          </p:cNvPr>
          <p:cNvSpPr/>
          <p:nvPr/>
        </p:nvSpPr>
        <p:spPr>
          <a:xfrm>
            <a:off x="3128355" y="5017875"/>
            <a:ext cx="5935287" cy="465512"/>
          </a:xfrm>
          <a:prstGeom prst="frame">
            <a:avLst>
              <a:gd name="adj1" fmla="val 3728"/>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US" dirty="0">
              <a:solidFill>
                <a:schemeClr val="tx1"/>
              </a:solidFill>
            </a:endParaRPr>
          </a:p>
        </p:txBody>
      </p:sp>
      <p:sp>
        <p:nvSpPr>
          <p:cNvPr id="11" name="Frame 10">
            <a:extLst>
              <a:ext uri="{FF2B5EF4-FFF2-40B4-BE49-F238E27FC236}">
                <a16:creationId xmlns:a16="http://schemas.microsoft.com/office/drawing/2014/main" id="{5694ADAF-CDC1-E29F-0312-3B08174E6646}"/>
              </a:ext>
            </a:extLst>
          </p:cNvPr>
          <p:cNvSpPr/>
          <p:nvPr/>
        </p:nvSpPr>
        <p:spPr>
          <a:xfrm>
            <a:off x="3128355" y="1649849"/>
            <a:ext cx="5935287" cy="465512"/>
          </a:xfrm>
          <a:prstGeom prst="frame">
            <a:avLst>
              <a:gd name="adj1" fmla="val 3728"/>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US" dirty="0">
              <a:solidFill>
                <a:schemeClr val="tx1"/>
              </a:solidFill>
            </a:endParaRPr>
          </a:p>
        </p:txBody>
      </p:sp>
      <p:sp>
        <p:nvSpPr>
          <p:cNvPr id="12" name="Parks et al.">
            <a:extLst>
              <a:ext uri="{FF2B5EF4-FFF2-40B4-BE49-F238E27FC236}">
                <a16:creationId xmlns:a16="http://schemas.microsoft.com/office/drawing/2014/main" id="{C67D768F-F157-1C11-1333-C52C7FFA95FD}"/>
              </a:ext>
            </a:extLst>
          </p:cNvPr>
          <p:cNvSpPr txBox="1"/>
          <p:nvPr/>
        </p:nvSpPr>
        <p:spPr>
          <a:xfrm>
            <a:off x="87980" y="6518439"/>
            <a:ext cx="4508404" cy="338554"/>
          </a:xfrm>
          <a:prstGeom prst="rect">
            <a:avLst/>
          </a:prstGeom>
          <a:noFill/>
        </p:spPr>
        <p:txBody>
          <a:bodyPr wrap="square" rtlCol="0">
            <a:spAutoFit/>
          </a:bodyPr>
          <a:lstStyle/>
          <a:p>
            <a:r>
              <a:rPr lang="en-US" sz="1600" dirty="0">
                <a:solidFill>
                  <a:schemeClr val="tx1">
                    <a:lumMod val="50000"/>
                    <a:lumOff val="50000"/>
                  </a:schemeClr>
                </a:solidFill>
              </a:rPr>
              <a:t>Unpublished study, please do not copy or distribute</a:t>
            </a:r>
          </a:p>
        </p:txBody>
      </p:sp>
      <p:sp>
        <p:nvSpPr>
          <p:cNvPr id="15" name="TextBox 14">
            <a:extLst>
              <a:ext uri="{FF2B5EF4-FFF2-40B4-BE49-F238E27FC236}">
                <a16:creationId xmlns:a16="http://schemas.microsoft.com/office/drawing/2014/main" id="{A2E27663-2C04-EE66-9062-8227E89B0C70}"/>
              </a:ext>
            </a:extLst>
          </p:cNvPr>
          <p:cNvSpPr txBox="1"/>
          <p:nvPr/>
        </p:nvSpPr>
        <p:spPr>
          <a:xfrm>
            <a:off x="9392479" y="6554851"/>
            <a:ext cx="2743200" cy="338554"/>
          </a:xfrm>
          <a:prstGeom prst="rect">
            <a:avLst/>
          </a:prstGeom>
          <a:noFill/>
        </p:spPr>
        <p:txBody>
          <a:bodyPr wrap="square" rtlCol="0">
            <a:spAutoFit/>
          </a:bodyPr>
          <a:lstStyle/>
          <a:p>
            <a:r>
              <a:rPr lang="en-US" sz="1600" dirty="0">
                <a:solidFill>
                  <a:srgbClr val="000000"/>
                </a:solidFill>
              </a:rPr>
              <a:t>Meltzer et al., </a:t>
            </a:r>
            <a:r>
              <a:rPr lang="en-US" sz="1600" i="1" dirty="0">
                <a:solidFill>
                  <a:srgbClr val="000000"/>
                </a:solidFill>
              </a:rPr>
              <a:t>In Preparation</a:t>
            </a:r>
            <a:endParaRPr lang="en-US" sz="1600" dirty="0">
              <a:solidFill>
                <a:srgbClr val="000000"/>
              </a:solidFill>
            </a:endParaRPr>
          </a:p>
        </p:txBody>
      </p:sp>
    </p:spTree>
    <p:extLst>
      <p:ext uri="{BB962C8B-B14F-4D97-AF65-F5344CB8AC3E}">
        <p14:creationId xmlns:p14="http://schemas.microsoft.com/office/powerpoint/2010/main" val="86966307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5"/>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4"/>
                                        </p:tgtEl>
                                        <p:attrNameLst>
                                          <p:attrName>style.visibility</p:attrName>
                                        </p:attrNameLst>
                                      </p:cBhvr>
                                      <p:to>
                                        <p:strVal val="visible"/>
                                      </p:to>
                                    </p:set>
                                  </p:childTnLst>
                                  <p:subTnLst>
                                    <p:set>
                                      <p:cBhvr override="childStyle">
                                        <p:cTn dur="1" fill="hold" display="0" masterRel="nextClick" afterEffect="1"/>
                                        <p:tgtEl>
                                          <p:spTgt spid="4"/>
                                        </p:tgtEl>
                                        <p:attrNameLst>
                                          <p:attrName>style.visibility</p:attrName>
                                        </p:attrNameLst>
                                      </p:cBhvr>
                                      <p:to>
                                        <p:strVal val="hidden"/>
                                      </p:to>
                                    </p:set>
                                  </p:sub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8"/>
                                        </p:tgtEl>
                                        <p:attrNameLst>
                                          <p:attrName>style.visibility</p:attrName>
                                        </p:attrNameLst>
                                      </p:cBhvr>
                                      <p:to>
                                        <p:strVal val="visible"/>
                                      </p:to>
                                    </p:set>
                                  </p:childTnLst>
                                  <p:subTnLst>
                                    <p:set>
                                      <p:cBhvr override="childStyle">
                                        <p:cTn dur="1" fill="hold" display="0" masterRel="nextClick" afterEffect="1"/>
                                        <p:tgtEl>
                                          <p:spTgt spid="8"/>
                                        </p:tgtEl>
                                        <p:attrNameLst>
                                          <p:attrName>style.visibility</p:attrName>
                                        </p:attrNameLst>
                                      </p:cBhvr>
                                      <p:to>
                                        <p:strVal val="hidden"/>
                                      </p:to>
                                    </p:set>
                                  </p:sub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10"/>
                                        </p:tgtEl>
                                        <p:attrNameLst>
                                          <p:attrName>style.visibility</p:attrName>
                                        </p:attrNameLst>
                                      </p:cBhvr>
                                      <p:to>
                                        <p:strVal val="visible"/>
                                      </p:to>
                                    </p:set>
                                  </p:childTnLst>
                                  <p:subTnLst>
                                    <p:set>
                                      <p:cBhvr override="childStyle">
                                        <p:cTn dur="1" fill="hold" display="0" masterRel="nextClick" afterEffect="1"/>
                                        <p:tgtEl>
                                          <p:spTgt spid="10"/>
                                        </p:tgtEl>
                                        <p:attrNameLst>
                                          <p:attrName>style.visibility</p:attrName>
                                        </p:attrNameLst>
                                      </p:cBhvr>
                                      <p:to>
                                        <p:strVal val="hidden"/>
                                      </p:to>
                                    </p:set>
                                  </p:sub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1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animBg="1"/>
      <p:bldP spid="8" grpId="0" animBg="1"/>
      <p:bldP spid="10" grpId="0" animBg="1"/>
      <p:bldP spid="11" grpId="0"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1" name="Figure respiratory disease focus" hidden="1">
            <a:extLst>
              <a:ext uri="{FF2B5EF4-FFF2-40B4-BE49-F238E27FC236}">
                <a16:creationId xmlns:a16="http://schemas.microsoft.com/office/drawing/2014/main" id="{06933F46-46D3-5E46-8885-52CBCA7978BE}"/>
              </a:ext>
            </a:extLst>
          </p:cNvPr>
          <p:cNvPicPr>
            <a:picLocks noChangeAspect="1"/>
          </p:cNvPicPr>
          <p:nvPr/>
        </p:nvPicPr>
        <p:blipFill rotWithShape="1">
          <a:blip r:embed="rId3"/>
          <a:srcRect l="51226" t="3939" r="1842" b="82913"/>
          <a:stretch/>
        </p:blipFill>
        <p:spPr>
          <a:xfrm>
            <a:off x="609597" y="2298052"/>
            <a:ext cx="11412280" cy="2261896"/>
          </a:xfrm>
          <a:prstGeom prst="rect">
            <a:avLst/>
          </a:prstGeom>
        </p:spPr>
      </p:pic>
      <p:pic>
        <p:nvPicPr>
          <p:cNvPr id="9" name="Color key" hidden="1">
            <a:extLst>
              <a:ext uri="{FF2B5EF4-FFF2-40B4-BE49-F238E27FC236}">
                <a16:creationId xmlns:a16="http://schemas.microsoft.com/office/drawing/2014/main" id="{E994BBA7-24EF-1145-9590-FE448793A8FA}"/>
              </a:ext>
            </a:extLst>
          </p:cNvPr>
          <p:cNvPicPr>
            <a:picLocks noChangeAspect="1"/>
          </p:cNvPicPr>
          <p:nvPr/>
        </p:nvPicPr>
        <p:blipFill rotWithShape="1">
          <a:blip r:embed="rId3"/>
          <a:srcRect l="63106" t="85350" r="3519" b="10062"/>
          <a:stretch/>
        </p:blipFill>
        <p:spPr>
          <a:xfrm>
            <a:off x="3501656" y="5450957"/>
            <a:ext cx="8087831" cy="786811"/>
          </a:xfrm>
          <a:prstGeom prst="rect">
            <a:avLst/>
          </a:prstGeom>
        </p:spPr>
      </p:pic>
      <p:pic>
        <p:nvPicPr>
          <p:cNvPr id="23" name="X-axis" hidden="1">
            <a:extLst>
              <a:ext uri="{FF2B5EF4-FFF2-40B4-BE49-F238E27FC236}">
                <a16:creationId xmlns:a16="http://schemas.microsoft.com/office/drawing/2014/main" id="{4343EC0F-1073-1643-9065-9E37491546DA}"/>
              </a:ext>
            </a:extLst>
          </p:cNvPr>
          <p:cNvPicPr>
            <a:picLocks noChangeAspect="1"/>
          </p:cNvPicPr>
          <p:nvPr/>
        </p:nvPicPr>
        <p:blipFill rotWithShape="1">
          <a:blip r:embed="rId3"/>
          <a:srcRect l="51353" t="78583" b="17585"/>
          <a:stretch/>
        </p:blipFill>
        <p:spPr>
          <a:xfrm>
            <a:off x="652127" y="4290591"/>
            <a:ext cx="11791231" cy="657093"/>
          </a:xfrm>
          <a:prstGeom prst="rect">
            <a:avLst/>
          </a:prstGeom>
        </p:spPr>
      </p:pic>
      <p:pic>
        <p:nvPicPr>
          <p:cNvPr id="13" name="Y-axis" hidden="1">
            <a:extLst>
              <a:ext uri="{FF2B5EF4-FFF2-40B4-BE49-F238E27FC236}">
                <a16:creationId xmlns:a16="http://schemas.microsoft.com/office/drawing/2014/main" id="{47ABD1AB-9E80-9D46-A14D-03852C2A3F2D}"/>
              </a:ext>
            </a:extLst>
          </p:cNvPr>
          <p:cNvPicPr>
            <a:picLocks noChangeAspect="1"/>
          </p:cNvPicPr>
          <p:nvPr/>
        </p:nvPicPr>
        <p:blipFill rotWithShape="1">
          <a:blip r:embed="rId4"/>
          <a:srcRect l="4283" t="5890" r="94496" b="83472"/>
          <a:stretch/>
        </p:blipFill>
        <p:spPr>
          <a:xfrm>
            <a:off x="459339" y="2632351"/>
            <a:ext cx="299113" cy="1843955"/>
          </a:xfrm>
          <a:prstGeom prst="rect">
            <a:avLst/>
          </a:prstGeom>
        </p:spPr>
      </p:pic>
      <p:pic>
        <p:nvPicPr>
          <p:cNvPr id="14" name="Y-axis label" hidden="1">
            <a:extLst>
              <a:ext uri="{FF2B5EF4-FFF2-40B4-BE49-F238E27FC236}">
                <a16:creationId xmlns:a16="http://schemas.microsoft.com/office/drawing/2014/main" id="{E107161A-F8D4-6844-972D-ABED8A8A766C}"/>
              </a:ext>
            </a:extLst>
          </p:cNvPr>
          <p:cNvPicPr>
            <a:picLocks noChangeAspect="1"/>
          </p:cNvPicPr>
          <p:nvPr/>
        </p:nvPicPr>
        <p:blipFill rotWithShape="1">
          <a:blip r:embed="rId4"/>
          <a:srcRect t="32733" r="95582" b="36290"/>
          <a:stretch/>
        </p:blipFill>
        <p:spPr>
          <a:xfrm>
            <a:off x="-296611" y="2014028"/>
            <a:ext cx="616536" cy="3058575"/>
          </a:xfrm>
          <a:prstGeom prst="rect">
            <a:avLst/>
          </a:prstGeom>
        </p:spPr>
      </p:pic>
      <p:pic>
        <p:nvPicPr>
          <p:cNvPr id="16" name="X-axis label" hidden="1">
            <a:extLst>
              <a:ext uri="{FF2B5EF4-FFF2-40B4-BE49-F238E27FC236}">
                <a16:creationId xmlns:a16="http://schemas.microsoft.com/office/drawing/2014/main" id="{2C9BC840-59E2-8546-8B7A-48E6D8191664}"/>
              </a:ext>
            </a:extLst>
          </p:cNvPr>
          <p:cNvPicPr>
            <a:picLocks noChangeAspect="1"/>
          </p:cNvPicPr>
          <p:nvPr/>
        </p:nvPicPr>
        <p:blipFill rotWithShape="1">
          <a:blip r:embed="rId4"/>
          <a:srcRect l="23598" t="94201" r="20831" b="2949"/>
          <a:stretch/>
        </p:blipFill>
        <p:spPr>
          <a:xfrm>
            <a:off x="1841056" y="4851049"/>
            <a:ext cx="8166137" cy="296230"/>
          </a:xfrm>
          <a:prstGeom prst="rect">
            <a:avLst/>
          </a:prstGeom>
        </p:spPr>
      </p:pic>
      <p:sp>
        <p:nvSpPr>
          <p:cNvPr id="6" name="Slide Number Placeholder 6">
            <a:extLst>
              <a:ext uri="{FF2B5EF4-FFF2-40B4-BE49-F238E27FC236}">
                <a16:creationId xmlns:a16="http://schemas.microsoft.com/office/drawing/2014/main" id="{3B059D93-4140-844C-97D0-072C02B5AAAF}"/>
              </a:ext>
            </a:extLst>
          </p:cNvPr>
          <p:cNvSpPr txBox="1">
            <a:spLocks/>
          </p:cNvSpPr>
          <p:nvPr/>
        </p:nvSpPr>
        <p:spPr>
          <a:xfrm>
            <a:off x="4724400" y="6572195"/>
            <a:ext cx="2743200" cy="365125"/>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fld id="{13462B80-D853-D54A-BDC2-64B866E8EF5A}" type="slidenum">
              <a:rPr lang="en-US" smtClean="0"/>
              <a:pPr algn="ctr"/>
              <a:t>12</a:t>
            </a:fld>
            <a:endParaRPr lang="en-US" dirty="0"/>
          </a:p>
        </p:txBody>
      </p:sp>
      <p:sp>
        <p:nvSpPr>
          <p:cNvPr id="7" name="Title">
            <a:extLst>
              <a:ext uri="{FF2B5EF4-FFF2-40B4-BE49-F238E27FC236}">
                <a16:creationId xmlns:a16="http://schemas.microsoft.com/office/drawing/2014/main" id="{E30AC44B-0997-4147-9D79-89E1F8F172F9}"/>
              </a:ext>
            </a:extLst>
          </p:cNvPr>
          <p:cNvSpPr/>
          <p:nvPr/>
        </p:nvSpPr>
        <p:spPr>
          <a:xfrm>
            <a:off x="0" y="162632"/>
            <a:ext cx="5045825" cy="506245"/>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3200" dirty="0">
                <a:cs typeface="Arial" panose="020B0604020202020204" pitchFamily="34" charset="0"/>
              </a:rPr>
              <a:t>Results: State-specific model</a:t>
            </a:r>
            <a:endParaRPr lang="en-US" sz="3600" dirty="0">
              <a:solidFill>
                <a:schemeClr val="bg1"/>
              </a:solidFill>
              <a:cs typeface="Arial" panose="020B0604020202020204" pitchFamily="34" charset="0"/>
            </a:endParaRPr>
          </a:p>
        </p:txBody>
      </p:sp>
      <p:cxnSp>
        <p:nvCxnSpPr>
          <p:cNvPr id="24" name="Arrow compare" hidden="1">
            <a:extLst>
              <a:ext uri="{FF2B5EF4-FFF2-40B4-BE49-F238E27FC236}">
                <a16:creationId xmlns:a16="http://schemas.microsoft.com/office/drawing/2014/main" id="{FE50100A-8D63-3442-B163-C3FBE596E907}"/>
              </a:ext>
            </a:extLst>
          </p:cNvPr>
          <p:cNvCxnSpPr>
            <a:cxnSpLocks/>
          </p:cNvCxnSpPr>
          <p:nvPr/>
        </p:nvCxnSpPr>
        <p:spPr>
          <a:xfrm flipH="1">
            <a:off x="6018028" y="3099729"/>
            <a:ext cx="2608521" cy="0"/>
          </a:xfrm>
          <a:prstGeom prst="straightConnector1">
            <a:avLst/>
          </a:prstGeom>
          <a:ln w="53975">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graphicFrame>
        <p:nvGraphicFramePr>
          <p:cNvPr id="4" name="Table 3">
            <a:extLst>
              <a:ext uri="{FF2B5EF4-FFF2-40B4-BE49-F238E27FC236}">
                <a16:creationId xmlns:a16="http://schemas.microsoft.com/office/drawing/2014/main" id="{51EBA0EB-3BF6-74D1-5017-58A5B4155DBA}"/>
              </a:ext>
            </a:extLst>
          </p:cNvPr>
          <p:cNvGraphicFramePr>
            <a:graphicFrameLocks noGrp="1"/>
          </p:cNvGraphicFramePr>
          <p:nvPr>
            <p:extLst>
              <p:ext uri="{D42A27DB-BD31-4B8C-83A1-F6EECF244321}">
                <p14:modId xmlns:p14="http://schemas.microsoft.com/office/powerpoint/2010/main" val="282231489"/>
              </p:ext>
            </p:extLst>
          </p:nvPr>
        </p:nvGraphicFramePr>
        <p:xfrm>
          <a:off x="2459589" y="1646561"/>
          <a:ext cx="7272822" cy="3749544"/>
        </p:xfrm>
        <a:graphic>
          <a:graphicData uri="http://schemas.openxmlformats.org/drawingml/2006/table">
            <a:tbl>
              <a:tblPr firstRow="1" firstCol="1" bandRow="1">
                <a:tableStyleId>{7DF18680-E054-41AD-8BC1-D1AEF772440D}</a:tableStyleId>
              </a:tblPr>
              <a:tblGrid>
                <a:gridCol w="2133361">
                  <a:extLst>
                    <a:ext uri="{9D8B030D-6E8A-4147-A177-3AD203B41FA5}">
                      <a16:colId xmlns:a16="http://schemas.microsoft.com/office/drawing/2014/main" val="3895681955"/>
                    </a:ext>
                  </a:extLst>
                </a:gridCol>
                <a:gridCol w="2618216">
                  <a:extLst>
                    <a:ext uri="{9D8B030D-6E8A-4147-A177-3AD203B41FA5}">
                      <a16:colId xmlns:a16="http://schemas.microsoft.com/office/drawing/2014/main" val="1245209037"/>
                    </a:ext>
                  </a:extLst>
                </a:gridCol>
                <a:gridCol w="2521245">
                  <a:extLst>
                    <a:ext uri="{9D8B030D-6E8A-4147-A177-3AD203B41FA5}">
                      <a16:colId xmlns:a16="http://schemas.microsoft.com/office/drawing/2014/main" val="4106588046"/>
                    </a:ext>
                  </a:extLst>
                </a:gridCol>
              </a:tblGrid>
              <a:tr h="310307">
                <a:tc>
                  <a:txBody>
                    <a:bodyPr/>
                    <a:lstStyle/>
                    <a:p>
                      <a:pPr algn="l"/>
                      <a:endParaRPr lang="en-US" sz="1200" kern="100">
                        <a:effectLst/>
                        <a:latin typeface="Calibri" panose="020F0502020204030204" pitchFamily="34" charset="0"/>
                        <a:cs typeface="Calibri" panose="020F0502020204030204" pitchFamily="34" charset="0"/>
                      </a:endParaRPr>
                    </a:p>
                  </a:txBody>
                  <a:tcPr marL="79466" marR="79466" marT="0" marB="0" anchor="b"/>
                </a:tc>
                <a:tc>
                  <a:txBody>
                    <a:bodyPr/>
                    <a:lstStyle/>
                    <a:p>
                      <a:pPr marL="0" marR="0" algn="ctr">
                        <a:spcBef>
                          <a:spcPts val="0"/>
                        </a:spcBef>
                        <a:spcAft>
                          <a:spcPts val="0"/>
                        </a:spcAft>
                      </a:pPr>
                      <a:r>
                        <a:rPr lang="en-US" sz="1200" kern="100" dirty="0">
                          <a:effectLst/>
                        </a:rPr>
                        <a:t>Math: β (95% </a:t>
                      </a:r>
                      <a:r>
                        <a:rPr lang="en-US" sz="1200" kern="100" dirty="0" err="1">
                          <a:effectLst/>
                        </a:rPr>
                        <a:t>CrI</a:t>
                      </a:r>
                      <a:r>
                        <a:rPr lang="en-US" sz="1200" kern="100" dirty="0">
                          <a:effectLst/>
                        </a:rPr>
                        <a:t>)</a:t>
                      </a:r>
                      <a:endParaRPr lang="en-US" sz="1200" kern="100" dirty="0">
                        <a:effectLst/>
                        <a:latin typeface="Calibri" panose="020F0502020204030204" pitchFamily="34" charset="0"/>
                        <a:ea typeface="Times New Roman" panose="02020603050405020304" pitchFamily="18" charset="0"/>
                        <a:cs typeface="Calibri" panose="020F0502020204030204" pitchFamily="34" charset="0"/>
                      </a:endParaRPr>
                    </a:p>
                  </a:txBody>
                  <a:tcPr marL="79466" marR="79466" marT="0" marB="0" anchor="b"/>
                </a:tc>
                <a:tc>
                  <a:txBody>
                    <a:bodyPr/>
                    <a:lstStyle/>
                    <a:p>
                      <a:pPr marL="0" marR="0" algn="ctr">
                        <a:spcBef>
                          <a:spcPts val="0"/>
                        </a:spcBef>
                        <a:spcAft>
                          <a:spcPts val="0"/>
                        </a:spcAft>
                      </a:pPr>
                      <a:r>
                        <a:rPr lang="en-US" sz="1200" kern="100" dirty="0">
                          <a:effectLst/>
                        </a:rPr>
                        <a:t>RLA: β (95% </a:t>
                      </a:r>
                      <a:r>
                        <a:rPr lang="en-US" sz="1200" kern="100" dirty="0" err="1">
                          <a:effectLst/>
                        </a:rPr>
                        <a:t>CrI</a:t>
                      </a:r>
                      <a:r>
                        <a:rPr lang="en-US" sz="1200" kern="100" dirty="0">
                          <a:effectLst/>
                        </a:rPr>
                        <a:t>)</a:t>
                      </a:r>
                      <a:endParaRPr lang="en-US" sz="1200" kern="100" dirty="0">
                        <a:effectLst/>
                        <a:latin typeface="Calibri" panose="020F0502020204030204" pitchFamily="34" charset="0"/>
                        <a:ea typeface="Times New Roman" panose="02020603050405020304" pitchFamily="18" charset="0"/>
                        <a:cs typeface="Calibri" panose="020F0502020204030204" pitchFamily="34" charset="0"/>
                      </a:endParaRPr>
                    </a:p>
                  </a:txBody>
                  <a:tcPr marL="79466" marR="79466" marT="0" marB="0" anchor="b"/>
                </a:tc>
                <a:extLst>
                  <a:ext uri="{0D108BD9-81ED-4DB2-BD59-A6C34878D82A}">
                    <a16:rowId xmlns:a16="http://schemas.microsoft.com/office/drawing/2014/main" val="3185016555"/>
                  </a:ext>
                </a:extLst>
              </a:tr>
              <a:tr h="323237">
                <a:tc>
                  <a:txBody>
                    <a:bodyPr/>
                    <a:lstStyle/>
                    <a:p>
                      <a:pPr marL="0" marR="0" algn="ctr">
                        <a:spcBef>
                          <a:spcPts val="0"/>
                        </a:spcBef>
                        <a:spcAft>
                          <a:spcPts val="0"/>
                        </a:spcAft>
                      </a:pPr>
                      <a:r>
                        <a:rPr lang="en-US" sz="1200" kern="100">
                          <a:effectLst/>
                        </a:rPr>
                        <a:t>Overall</a:t>
                      </a:r>
                      <a:endParaRPr lang="en-US" sz="1200" kern="100">
                        <a:effectLst/>
                        <a:latin typeface="Calibri" panose="020F0502020204030204" pitchFamily="34" charset="0"/>
                        <a:ea typeface="Times New Roman" panose="02020603050405020304" pitchFamily="18" charset="0"/>
                        <a:cs typeface="Calibri" panose="020F0502020204030204" pitchFamily="34" charset="0"/>
                      </a:endParaRPr>
                    </a:p>
                  </a:txBody>
                  <a:tcPr marL="79466" marR="79466" marT="0" marB="0" anchor="ctr"/>
                </a:tc>
                <a:tc>
                  <a:txBody>
                    <a:bodyPr/>
                    <a:lstStyle/>
                    <a:p>
                      <a:pPr marL="0" marR="0" algn="ctr">
                        <a:spcBef>
                          <a:spcPts val="0"/>
                        </a:spcBef>
                        <a:spcAft>
                          <a:spcPts val="0"/>
                        </a:spcAft>
                      </a:pPr>
                      <a:r>
                        <a:rPr lang="en-US" sz="1200" kern="100">
                          <a:effectLst/>
                        </a:rPr>
                        <a:t>0.00 (-0.05, 0.05)</a:t>
                      </a:r>
                      <a:endParaRPr lang="en-US" sz="1200" kern="100">
                        <a:effectLst/>
                        <a:latin typeface="Calibri" panose="020F0502020204030204" pitchFamily="34" charset="0"/>
                        <a:ea typeface="Times New Roman" panose="02020603050405020304" pitchFamily="18" charset="0"/>
                        <a:cs typeface="Calibri" panose="020F0502020204030204" pitchFamily="34" charset="0"/>
                      </a:endParaRPr>
                    </a:p>
                  </a:txBody>
                  <a:tcPr marL="79466" marR="79466" marT="0" marB="0" anchor="b"/>
                </a:tc>
                <a:tc>
                  <a:txBody>
                    <a:bodyPr/>
                    <a:lstStyle/>
                    <a:p>
                      <a:pPr marL="0" marR="0" algn="ctr">
                        <a:spcBef>
                          <a:spcPts val="0"/>
                        </a:spcBef>
                        <a:spcAft>
                          <a:spcPts val="0"/>
                        </a:spcAft>
                      </a:pPr>
                      <a:r>
                        <a:rPr lang="en-US" sz="1200" kern="100">
                          <a:effectLst/>
                        </a:rPr>
                        <a:t>0.00 (-0.04, 0.05)</a:t>
                      </a:r>
                      <a:endParaRPr lang="en-US" sz="1200" kern="100">
                        <a:effectLst/>
                        <a:latin typeface="Calibri" panose="020F0502020204030204" pitchFamily="34" charset="0"/>
                        <a:ea typeface="Times New Roman" panose="02020603050405020304" pitchFamily="18" charset="0"/>
                        <a:cs typeface="Calibri" panose="020F0502020204030204" pitchFamily="34" charset="0"/>
                      </a:endParaRPr>
                    </a:p>
                  </a:txBody>
                  <a:tcPr marL="79466" marR="79466" marT="0" marB="0" anchor="b"/>
                </a:tc>
                <a:extLst>
                  <a:ext uri="{0D108BD9-81ED-4DB2-BD59-A6C34878D82A}">
                    <a16:rowId xmlns:a16="http://schemas.microsoft.com/office/drawing/2014/main" val="1138433058"/>
                  </a:ext>
                </a:extLst>
              </a:tr>
              <a:tr h="323237">
                <a:tc>
                  <a:txBody>
                    <a:bodyPr/>
                    <a:lstStyle/>
                    <a:p>
                      <a:pPr marL="0" marR="0" algn="ctr">
                        <a:spcBef>
                          <a:spcPts val="0"/>
                        </a:spcBef>
                        <a:spcAft>
                          <a:spcPts val="0"/>
                        </a:spcAft>
                      </a:pPr>
                      <a:r>
                        <a:rPr lang="en-US" sz="1200" kern="100">
                          <a:effectLst/>
                        </a:rPr>
                        <a:t>Alabama (1)</a:t>
                      </a:r>
                      <a:endParaRPr lang="en-US" sz="1200" kern="100">
                        <a:effectLst/>
                        <a:latin typeface="Calibri" panose="020F0502020204030204" pitchFamily="34" charset="0"/>
                        <a:ea typeface="Times New Roman" panose="02020603050405020304" pitchFamily="18" charset="0"/>
                        <a:cs typeface="Calibri" panose="020F0502020204030204" pitchFamily="34" charset="0"/>
                      </a:endParaRPr>
                    </a:p>
                  </a:txBody>
                  <a:tcPr marL="79466" marR="79466" marT="0" marB="0" anchor="ctr"/>
                </a:tc>
                <a:tc>
                  <a:txBody>
                    <a:bodyPr/>
                    <a:lstStyle/>
                    <a:p>
                      <a:pPr marL="0" marR="0" algn="ctr">
                        <a:spcBef>
                          <a:spcPts val="0"/>
                        </a:spcBef>
                        <a:spcAft>
                          <a:spcPts val="0"/>
                        </a:spcAft>
                      </a:pPr>
                      <a:r>
                        <a:rPr lang="en-US" sz="1200" kern="100">
                          <a:effectLst/>
                        </a:rPr>
                        <a:t>0.13 (-0.04, 0.32)</a:t>
                      </a:r>
                      <a:endParaRPr lang="en-US" sz="1200" kern="100">
                        <a:effectLst/>
                        <a:latin typeface="Calibri" panose="020F0502020204030204" pitchFamily="34" charset="0"/>
                        <a:ea typeface="Times New Roman" panose="02020603050405020304" pitchFamily="18" charset="0"/>
                        <a:cs typeface="Calibri" panose="020F0502020204030204" pitchFamily="34" charset="0"/>
                      </a:endParaRPr>
                    </a:p>
                  </a:txBody>
                  <a:tcPr marL="79466" marR="79466" marT="0" marB="0" anchor="b"/>
                </a:tc>
                <a:tc>
                  <a:txBody>
                    <a:bodyPr/>
                    <a:lstStyle/>
                    <a:p>
                      <a:pPr marL="0" marR="0" algn="ctr">
                        <a:spcBef>
                          <a:spcPts val="0"/>
                        </a:spcBef>
                        <a:spcAft>
                          <a:spcPts val="0"/>
                        </a:spcAft>
                      </a:pPr>
                      <a:r>
                        <a:rPr lang="en-US" sz="1200" kern="100">
                          <a:effectLst/>
                        </a:rPr>
                        <a:t>0.04 (-0.08, 0.17)</a:t>
                      </a:r>
                      <a:endParaRPr lang="en-US" sz="1200" kern="100">
                        <a:effectLst/>
                        <a:latin typeface="Calibri" panose="020F0502020204030204" pitchFamily="34" charset="0"/>
                        <a:ea typeface="Times New Roman" panose="02020603050405020304" pitchFamily="18" charset="0"/>
                        <a:cs typeface="Calibri" panose="020F0502020204030204" pitchFamily="34" charset="0"/>
                      </a:endParaRPr>
                    </a:p>
                  </a:txBody>
                  <a:tcPr marL="79466" marR="79466" marT="0" marB="0" anchor="b"/>
                </a:tc>
                <a:extLst>
                  <a:ext uri="{0D108BD9-81ED-4DB2-BD59-A6C34878D82A}">
                    <a16:rowId xmlns:a16="http://schemas.microsoft.com/office/drawing/2014/main" val="840828697"/>
                  </a:ext>
                </a:extLst>
              </a:tr>
              <a:tr h="310307">
                <a:tc>
                  <a:txBody>
                    <a:bodyPr/>
                    <a:lstStyle/>
                    <a:p>
                      <a:pPr marL="0" marR="0" algn="ctr">
                        <a:spcBef>
                          <a:spcPts val="0"/>
                        </a:spcBef>
                        <a:spcAft>
                          <a:spcPts val="0"/>
                        </a:spcAft>
                      </a:pPr>
                      <a:r>
                        <a:rPr lang="en-US" sz="1200" kern="100">
                          <a:effectLst/>
                        </a:rPr>
                        <a:t>Florida (12)</a:t>
                      </a:r>
                      <a:endParaRPr lang="en-US" sz="1200" kern="100">
                        <a:effectLst/>
                        <a:latin typeface="Calibri" panose="020F0502020204030204" pitchFamily="34" charset="0"/>
                        <a:ea typeface="Times New Roman" panose="02020603050405020304" pitchFamily="18" charset="0"/>
                        <a:cs typeface="Calibri" panose="020F0502020204030204" pitchFamily="34" charset="0"/>
                      </a:endParaRPr>
                    </a:p>
                  </a:txBody>
                  <a:tcPr marL="79466" marR="79466" marT="0" marB="0" anchor="ctr"/>
                </a:tc>
                <a:tc>
                  <a:txBody>
                    <a:bodyPr/>
                    <a:lstStyle/>
                    <a:p>
                      <a:pPr marL="0" marR="0" algn="ctr">
                        <a:spcBef>
                          <a:spcPts val="0"/>
                        </a:spcBef>
                        <a:spcAft>
                          <a:spcPts val="0"/>
                        </a:spcAft>
                      </a:pPr>
                      <a:r>
                        <a:rPr lang="en-US" sz="1200" kern="100" dirty="0">
                          <a:effectLst/>
                        </a:rPr>
                        <a:t>0.19 (0.11, 0.27)</a:t>
                      </a:r>
                      <a:endParaRPr lang="en-US" sz="1200" kern="100" dirty="0">
                        <a:effectLst/>
                        <a:latin typeface="Calibri" panose="020F0502020204030204" pitchFamily="34" charset="0"/>
                        <a:ea typeface="Times New Roman" panose="02020603050405020304" pitchFamily="18" charset="0"/>
                        <a:cs typeface="Calibri" panose="020F0502020204030204" pitchFamily="34" charset="0"/>
                      </a:endParaRPr>
                    </a:p>
                  </a:txBody>
                  <a:tcPr marL="79466" marR="79466" marT="0" marB="0" anchor="b"/>
                </a:tc>
                <a:tc>
                  <a:txBody>
                    <a:bodyPr/>
                    <a:lstStyle/>
                    <a:p>
                      <a:pPr marL="0" marR="0" algn="ctr">
                        <a:spcBef>
                          <a:spcPts val="0"/>
                        </a:spcBef>
                        <a:spcAft>
                          <a:spcPts val="0"/>
                        </a:spcAft>
                      </a:pPr>
                      <a:r>
                        <a:rPr lang="en-US" sz="1200" kern="100">
                          <a:effectLst/>
                        </a:rPr>
                        <a:t>0.07 (0.00, 0.13)</a:t>
                      </a:r>
                      <a:endParaRPr lang="en-US" sz="1200" kern="100">
                        <a:effectLst/>
                        <a:latin typeface="Calibri" panose="020F0502020204030204" pitchFamily="34" charset="0"/>
                        <a:ea typeface="Times New Roman" panose="02020603050405020304" pitchFamily="18" charset="0"/>
                        <a:cs typeface="Calibri" panose="020F0502020204030204" pitchFamily="34" charset="0"/>
                      </a:endParaRPr>
                    </a:p>
                  </a:txBody>
                  <a:tcPr marL="79466" marR="79466" marT="0" marB="0" anchor="b"/>
                </a:tc>
                <a:extLst>
                  <a:ext uri="{0D108BD9-81ED-4DB2-BD59-A6C34878D82A}">
                    <a16:rowId xmlns:a16="http://schemas.microsoft.com/office/drawing/2014/main" val="3525539057"/>
                  </a:ext>
                </a:extLst>
              </a:tr>
              <a:tr h="310307">
                <a:tc>
                  <a:txBody>
                    <a:bodyPr/>
                    <a:lstStyle/>
                    <a:p>
                      <a:pPr marL="0" marR="0" algn="ctr">
                        <a:spcBef>
                          <a:spcPts val="0"/>
                        </a:spcBef>
                        <a:spcAft>
                          <a:spcPts val="0"/>
                        </a:spcAft>
                      </a:pPr>
                      <a:r>
                        <a:rPr lang="en-US" sz="1200" kern="100" dirty="0">
                          <a:effectLst/>
                        </a:rPr>
                        <a:t>Georgia (13)</a:t>
                      </a:r>
                      <a:endParaRPr lang="en-US" sz="1200" kern="100" dirty="0">
                        <a:effectLst/>
                        <a:latin typeface="Calibri" panose="020F0502020204030204" pitchFamily="34" charset="0"/>
                        <a:ea typeface="Times New Roman" panose="02020603050405020304" pitchFamily="18" charset="0"/>
                        <a:cs typeface="Calibri" panose="020F0502020204030204" pitchFamily="34" charset="0"/>
                      </a:endParaRPr>
                    </a:p>
                  </a:txBody>
                  <a:tcPr marL="79466" marR="79466" marT="0" marB="0" anchor="ctr"/>
                </a:tc>
                <a:tc>
                  <a:txBody>
                    <a:bodyPr/>
                    <a:lstStyle/>
                    <a:p>
                      <a:pPr marL="0" marR="0" algn="ctr">
                        <a:spcBef>
                          <a:spcPts val="0"/>
                        </a:spcBef>
                        <a:spcAft>
                          <a:spcPts val="0"/>
                        </a:spcAft>
                      </a:pPr>
                      <a:r>
                        <a:rPr lang="en-US" sz="1200" kern="100">
                          <a:effectLst/>
                        </a:rPr>
                        <a:t>-0.07 (-0.17, 0.03)</a:t>
                      </a:r>
                      <a:endParaRPr lang="en-US" sz="1200" kern="100">
                        <a:effectLst/>
                        <a:latin typeface="Calibri" panose="020F0502020204030204" pitchFamily="34" charset="0"/>
                        <a:ea typeface="Times New Roman" panose="02020603050405020304" pitchFamily="18" charset="0"/>
                        <a:cs typeface="Calibri" panose="020F0502020204030204" pitchFamily="34" charset="0"/>
                      </a:endParaRPr>
                    </a:p>
                  </a:txBody>
                  <a:tcPr marL="79466" marR="79466" marT="0" marB="0" anchor="b"/>
                </a:tc>
                <a:tc>
                  <a:txBody>
                    <a:bodyPr/>
                    <a:lstStyle/>
                    <a:p>
                      <a:pPr marL="0" marR="0" algn="ctr">
                        <a:spcBef>
                          <a:spcPts val="0"/>
                        </a:spcBef>
                        <a:spcAft>
                          <a:spcPts val="0"/>
                        </a:spcAft>
                      </a:pPr>
                      <a:r>
                        <a:rPr lang="en-US" sz="1200" kern="100">
                          <a:effectLst/>
                        </a:rPr>
                        <a:t>0.00 (-0.08, 0.08)</a:t>
                      </a:r>
                      <a:endParaRPr lang="en-US" sz="1200" kern="100">
                        <a:effectLst/>
                        <a:latin typeface="Calibri" panose="020F0502020204030204" pitchFamily="34" charset="0"/>
                        <a:ea typeface="Times New Roman" panose="02020603050405020304" pitchFamily="18" charset="0"/>
                        <a:cs typeface="Calibri" panose="020F0502020204030204" pitchFamily="34" charset="0"/>
                      </a:endParaRPr>
                    </a:p>
                  </a:txBody>
                  <a:tcPr marL="79466" marR="79466" marT="0" marB="0" anchor="b"/>
                </a:tc>
                <a:extLst>
                  <a:ext uri="{0D108BD9-81ED-4DB2-BD59-A6C34878D82A}">
                    <a16:rowId xmlns:a16="http://schemas.microsoft.com/office/drawing/2014/main" val="1228432007"/>
                  </a:ext>
                </a:extLst>
              </a:tr>
              <a:tr h="310307">
                <a:tc>
                  <a:txBody>
                    <a:bodyPr/>
                    <a:lstStyle/>
                    <a:p>
                      <a:pPr marL="0" marR="0" algn="ctr">
                        <a:spcBef>
                          <a:spcPts val="0"/>
                        </a:spcBef>
                        <a:spcAft>
                          <a:spcPts val="0"/>
                        </a:spcAft>
                      </a:pPr>
                      <a:r>
                        <a:rPr lang="en-US" sz="1200" kern="100">
                          <a:effectLst/>
                        </a:rPr>
                        <a:t>Louisiana (22)</a:t>
                      </a:r>
                      <a:endParaRPr lang="en-US" sz="1200" kern="100">
                        <a:effectLst/>
                        <a:latin typeface="Calibri" panose="020F0502020204030204" pitchFamily="34" charset="0"/>
                        <a:ea typeface="Times New Roman" panose="02020603050405020304" pitchFamily="18" charset="0"/>
                        <a:cs typeface="Calibri" panose="020F0502020204030204" pitchFamily="34" charset="0"/>
                      </a:endParaRPr>
                    </a:p>
                  </a:txBody>
                  <a:tcPr marL="79466" marR="79466" marT="0" marB="0" anchor="ctr"/>
                </a:tc>
                <a:tc>
                  <a:txBody>
                    <a:bodyPr/>
                    <a:lstStyle/>
                    <a:p>
                      <a:pPr marL="0" marR="0" algn="ctr">
                        <a:spcBef>
                          <a:spcPts val="0"/>
                        </a:spcBef>
                        <a:spcAft>
                          <a:spcPts val="0"/>
                        </a:spcAft>
                      </a:pPr>
                      <a:r>
                        <a:rPr lang="en-US" sz="1200" kern="100">
                          <a:effectLst/>
                        </a:rPr>
                        <a:t>-0.02 (-0.26, 0.21)</a:t>
                      </a:r>
                      <a:endParaRPr lang="en-US" sz="1200" kern="100">
                        <a:effectLst/>
                        <a:latin typeface="Calibri" panose="020F0502020204030204" pitchFamily="34" charset="0"/>
                        <a:ea typeface="Times New Roman" panose="02020603050405020304" pitchFamily="18" charset="0"/>
                        <a:cs typeface="Calibri" panose="020F0502020204030204" pitchFamily="34" charset="0"/>
                      </a:endParaRPr>
                    </a:p>
                  </a:txBody>
                  <a:tcPr marL="79466" marR="79466" marT="0" marB="0" anchor="b"/>
                </a:tc>
                <a:tc>
                  <a:txBody>
                    <a:bodyPr/>
                    <a:lstStyle/>
                    <a:p>
                      <a:pPr marL="0" marR="0" algn="ctr">
                        <a:spcBef>
                          <a:spcPts val="0"/>
                        </a:spcBef>
                        <a:spcAft>
                          <a:spcPts val="0"/>
                        </a:spcAft>
                      </a:pPr>
                      <a:r>
                        <a:rPr lang="en-US" sz="1200" kern="100">
                          <a:effectLst/>
                        </a:rPr>
                        <a:t>0.00 (-0.16, 0.16)</a:t>
                      </a:r>
                      <a:endParaRPr lang="en-US" sz="1200" kern="100">
                        <a:effectLst/>
                        <a:latin typeface="Calibri" panose="020F0502020204030204" pitchFamily="34" charset="0"/>
                        <a:ea typeface="Times New Roman" panose="02020603050405020304" pitchFamily="18" charset="0"/>
                        <a:cs typeface="Calibri" panose="020F0502020204030204" pitchFamily="34" charset="0"/>
                      </a:endParaRPr>
                    </a:p>
                  </a:txBody>
                  <a:tcPr marL="79466" marR="79466" marT="0" marB="0" anchor="b"/>
                </a:tc>
                <a:extLst>
                  <a:ext uri="{0D108BD9-81ED-4DB2-BD59-A6C34878D82A}">
                    <a16:rowId xmlns:a16="http://schemas.microsoft.com/office/drawing/2014/main" val="2993418264"/>
                  </a:ext>
                </a:extLst>
              </a:tr>
              <a:tr h="310307">
                <a:tc>
                  <a:txBody>
                    <a:bodyPr/>
                    <a:lstStyle/>
                    <a:p>
                      <a:pPr marL="0" marR="0" algn="ctr">
                        <a:spcBef>
                          <a:spcPts val="0"/>
                        </a:spcBef>
                        <a:spcAft>
                          <a:spcPts val="0"/>
                        </a:spcAft>
                      </a:pPr>
                      <a:r>
                        <a:rPr lang="en-US" sz="1200" kern="100" dirty="0">
                          <a:effectLst/>
                        </a:rPr>
                        <a:t>New Jersey (34)</a:t>
                      </a:r>
                      <a:endParaRPr lang="en-US" sz="1200" kern="100" dirty="0">
                        <a:effectLst/>
                        <a:latin typeface="Calibri" panose="020F0502020204030204" pitchFamily="34" charset="0"/>
                        <a:ea typeface="Times New Roman" panose="02020603050405020304" pitchFamily="18" charset="0"/>
                        <a:cs typeface="Calibri" panose="020F0502020204030204" pitchFamily="34" charset="0"/>
                      </a:endParaRPr>
                    </a:p>
                  </a:txBody>
                  <a:tcPr marL="79466" marR="79466" marT="0" marB="0" anchor="ctr"/>
                </a:tc>
                <a:tc>
                  <a:txBody>
                    <a:bodyPr/>
                    <a:lstStyle/>
                    <a:p>
                      <a:pPr marL="0" marR="0" algn="ctr">
                        <a:spcBef>
                          <a:spcPts val="0"/>
                        </a:spcBef>
                        <a:spcAft>
                          <a:spcPts val="0"/>
                        </a:spcAft>
                      </a:pPr>
                      <a:r>
                        <a:rPr lang="en-US" sz="1200" kern="100" dirty="0">
                          <a:effectLst/>
                        </a:rPr>
                        <a:t>-0.12 (-0.34, 0.06)</a:t>
                      </a:r>
                      <a:endParaRPr lang="en-US" sz="1200" kern="100" dirty="0">
                        <a:effectLst/>
                        <a:latin typeface="Calibri" panose="020F0502020204030204" pitchFamily="34" charset="0"/>
                        <a:ea typeface="Times New Roman" panose="02020603050405020304" pitchFamily="18" charset="0"/>
                        <a:cs typeface="Calibri" panose="020F0502020204030204" pitchFamily="34" charset="0"/>
                      </a:endParaRPr>
                    </a:p>
                  </a:txBody>
                  <a:tcPr marL="79466" marR="79466" marT="0" marB="0" anchor="b"/>
                </a:tc>
                <a:tc>
                  <a:txBody>
                    <a:bodyPr/>
                    <a:lstStyle/>
                    <a:p>
                      <a:pPr marL="0" marR="0" algn="ctr">
                        <a:spcBef>
                          <a:spcPts val="0"/>
                        </a:spcBef>
                        <a:spcAft>
                          <a:spcPts val="0"/>
                        </a:spcAft>
                      </a:pPr>
                      <a:r>
                        <a:rPr lang="en-US" sz="1200" kern="100">
                          <a:effectLst/>
                        </a:rPr>
                        <a:t>-0.03 (-0.17, 0.10)</a:t>
                      </a:r>
                      <a:endParaRPr lang="en-US" sz="1200" kern="100">
                        <a:effectLst/>
                        <a:latin typeface="Calibri" panose="020F0502020204030204" pitchFamily="34" charset="0"/>
                        <a:ea typeface="Times New Roman" panose="02020603050405020304" pitchFamily="18" charset="0"/>
                        <a:cs typeface="Calibri" panose="020F0502020204030204" pitchFamily="34" charset="0"/>
                      </a:endParaRPr>
                    </a:p>
                  </a:txBody>
                  <a:tcPr marL="79466" marR="79466" marT="0" marB="0" anchor="b"/>
                </a:tc>
                <a:extLst>
                  <a:ext uri="{0D108BD9-81ED-4DB2-BD59-A6C34878D82A}">
                    <a16:rowId xmlns:a16="http://schemas.microsoft.com/office/drawing/2014/main" val="1012456763"/>
                  </a:ext>
                </a:extLst>
              </a:tr>
              <a:tr h="620614">
                <a:tc>
                  <a:txBody>
                    <a:bodyPr/>
                    <a:lstStyle/>
                    <a:p>
                      <a:pPr marL="0" marR="0" algn="ctr">
                        <a:spcBef>
                          <a:spcPts val="0"/>
                        </a:spcBef>
                        <a:spcAft>
                          <a:spcPts val="0"/>
                        </a:spcAft>
                      </a:pPr>
                      <a:r>
                        <a:rPr lang="en-US" sz="1200" kern="100" dirty="0">
                          <a:effectLst/>
                        </a:rPr>
                        <a:t>North Carolina (37)</a:t>
                      </a:r>
                      <a:endParaRPr lang="en-US" sz="1200" kern="100" dirty="0">
                        <a:effectLst/>
                        <a:latin typeface="Calibri" panose="020F0502020204030204" pitchFamily="34" charset="0"/>
                        <a:ea typeface="Times New Roman" panose="02020603050405020304" pitchFamily="18" charset="0"/>
                        <a:cs typeface="Calibri" panose="020F0502020204030204" pitchFamily="34" charset="0"/>
                      </a:endParaRPr>
                    </a:p>
                  </a:txBody>
                  <a:tcPr marL="79466" marR="79466" marT="0" marB="0" anchor="ctr"/>
                </a:tc>
                <a:tc>
                  <a:txBody>
                    <a:bodyPr/>
                    <a:lstStyle/>
                    <a:p>
                      <a:pPr marL="0" marR="0" algn="ctr">
                        <a:spcBef>
                          <a:spcPts val="0"/>
                        </a:spcBef>
                        <a:spcAft>
                          <a:spcPts val="0"/>
                        </a:spcAft>
                      </a:pPr>
                      <a:r>
                        <a:rPr lang="en-US" sz="1200" kern="100">
                          <a:effectLst/>
                        </a:rPr>
                        <a:t>-0.15 (-0.26, -0.04)</a:t>
                      </a:r>
                      <a:endParaRPr lang="en-US" sz="1200" kern="100">
                        <a:effectLst/>
                        <a:latin typeface="Calibri" panose="020F0502020204030204" pitchFamily="34" charset="0"/>
                        <a:ea typeface="Times New Roman" panose="02020603050405020304" pitchFamily="18" charset="0"/>
                        <a:cs typeface="Calibri" panose="020F0502020204030204" pitchFamily="34" charset="0"/>
                      </a:endParaRPr>
                    </a:p>
                  </a:txBody>
                  <a:tcPr marL="79466" marR="79466" marT="0" marB="0" anchor="b"/>
                </a:tc>
                <a:tc>
                  <a:txBody>
                    <a:bodyPr/>
                    <a:lstStyle/>
                    <a:p>
                      <a:pPr marL="0" marR="0" algn="ctr">
                        <a:spcBef>
                          <a:spcPts val="0"/>
                        </a:spcBef>
                        <a:spcAft>
                          <a:spcPts val="0"/>
                        </a:spcAft>
                      </a:pPr>
                      <a:r>
                        <a:rPr lang="en-US" sz="1200" kern="100">
                          <a:effectLst/>
                        </a:rPr>
                        <a:t>0.04 (-0.05, 0.13)</a:t>
                      </a:r>
                      <a:endParaRPr lang="en-US" sz="1200" kern="100">
                        <a:effectLst/>
                        <a:latin typeface="Calibri" panose="020F0502020204030204" pitchFamily="34" charset="0"/>
                        <a:ea typeface="Times New Roman" panose="02020603050405020304" pitchFamily="18" charset="0"/>
                        <a:cs typeface="Calibri" panose="020F0502020204030204" pitchFamily="34" charset="0"/>
                      </a:endParaRPr>
                    </a:p>
                  </a:txBody>
                  <a:tcPr marL="79466" marR="79466" marT="0" marB="0" anchor="b"/>
                </a:tc>
                <a:extLst>
                  <a:ext uri="{0D108BD9-81ED-4DB2-BD59-A6C34878D82A}">
                    <a16:rowId xmlns:a16="http://schemas.microsoft.com/office/drawing/2014/main" val="3299815330"/>
                  </a:ext>
                </a:extLst>
              </a:tr>
              <a:tr h="620614">
                <a:tc>
                  <a:txBody>
                    <a:bodyPr/>
                    <a:lstStyle/>
                    <a:p>
                      <a:pPr marL="0" marR="0" algn="ctr">
                        <a:spcBef>
                          <a:spcPts val="0"/>
                        </a:spcBef>
                        <a:spcAft>
                          <a:spcPts val="0"/>
                        </a:spcAft>
                      </a:pPr>
                      <a:r>
                        <a:rPr lang="en-US" sz="1200" kern="100">
                          <a:effectLst/>
                        </a:rPr>
                        <a:t>South Carolina (45)</a:t>
                      </a:r>
                      <a:endParaRPr lang="en-US" sz="1200" kern="100">
                        <a:effectLst/>
                        <a:latin typeface="Calibri" panose="020F0502020204030204" pitchFamily="34" charset="0"/>
                        <a:ea typeface="Times New Roman" panose="02020603050405020304" pitchFamily="18" charset="0"/>
                        <a:cs typeface="Calibri" panose="020F0502020204030204" pitchFamily="34" charset="0"/>
                      </a:endParaRPr>
                    </a:p>
                  </a:txBody>
                  <a:tcPr marL="79466" marR="79466" marT="0" marB="0" anchor="ctr"/>
                </a:tc>
                <a:tc>
                  <a:txBody>
                    <a:bodyPr/>
                    <a:lstStyle/>
                    <a:p>
                      <a:pPr marL="0" marR="0" algn="ctr">
                        <a:spcBef>
                          <a:spcPts val="0"/>
                        </a:spcBef>
                        <a:spcAft>
                          <a:spcPts val="0"/>
                        </a:spcAft>
                      </a:pPr>
                      <a:r>
                        <a:rPr lang="en-US" sz="1200" kern="100" dirty="0">
                          <a:effectLst/>
                        </a:rPr>
                        <a:t>-0.19 (-0.42, 0.06)</a:t>
                      </a:r>
                      <a:endParaRPr lang="en-US" sz="1200" kern="100" dirty="0">
                        <a:effectLst/>
                        <a:latin typeface="Calibri" panose="020F0502020204030204" pitchFamily="34" charset="0"/>
                        <a:ea typeface="Times New Roman" panose="02020603050405020304" pitchFamily="18" charset="0"/>
                        <a:cs typeface="Calibri" panose="020F0502020204030204" pitchFamily="34" charset="0"/>
                      </a:endParaRPr>
                    </a:p>
                  </a:txBody>
                  <a:tcPr marL="79466" marR="79466" marT="0" marB="0" anchor="b"/>
                </a:tc>
                <a:tc>
                  <a:txBody>
                    <a:bodyPr/>
                    <a:lstStyle/>
                    <a:p>
                      <a:pPr marL="0" marR="0" algn="ctr">
                        <a:spcBef>
                          <a:spcPts val="0"/>
                        </a:spcBef>
                        <a:spcAft>
                          <a:spcPts val="0"/>
                        </a:spcAft>
                      </a:pPr>
                      <a:r>
                        <a:rPr lang="en-US" sz="1200" kern="100">
                          <a:effectLst/>
                        </a:rPr>
                        <a:t>0.02 (-0.12, 0.15)</a:t>
                      </a:r>
                      <a:endParaRPr lang="en-US" sz="1200" kern="100">
                        <a:effectLst/>
                        <a:latin typeface="Calibri" panose="020F0502020204030204" pitchFamily="34" charset="0"/>
                        <a:ea typeface="Times New Roman" panose="02020603050405020304" pitchFamily="18" charset="0"/>
                        <a:cs typeface="Calibri" panose="020F0502020204030204" pitchFamily="34" charset="0"/>
                      </a:endParaRPr>
                    </a:p>
                  </a:txBody>
                  <a:tcPr marL="79466" marR="79466" marT="0" marB="0" anchor="b"/>
                </a:tc>
                <a:extLst>
                  <a:ext uri="{0D108BD9-81ED-4DB2-BD59-A6C34878D82A}">
                    <a16:rowId xmlns:a16="http://schemas.microsoft.com/office/drawing/2014/main" val="4088607756"/>
                  </a:ext>
                </a:extLst>
              </a:tr>
              <a:tr h="310307">
                <a:tc>
                  <a:txBody>
                    <a:bodyPr/>
                    <a:lstStyle/>
                    <a:p>
                      <a:pPr marL="0" marR="0" algn="ctr">
                        <a:spcBef>
                          <a:spcPts val="0"/>
                        </a:spcBef>
                        <a:spcAft>
                          <a:spcPts val="0"/>
                        </a:spcAft>
                      </a:pPr>
                      <a:r>
                        <a:rPr lang="en-US" sz="1200" kern="100">
                          <a:effectLst/>
                        </a:rPr>
                        <a:t>Texas (48)</a:t>
                      </a:r>
                      <a:endParaRPr lang="en-US" sz="1200" kern="100">
                        <a:effectLst/>
                        <a:latin typeface="Calibri" panose="020F0502020204030204" pitchFamily="34" charset="0"/>
                        <a:ea typeface="Times New Roman" panose="02020603050405020304" pitchFamily="18" charset="0"/>
                        <a:cs typeface="Calibri" panose="020F0502020204030204" pitchFamily="34" charset="0"/>
                      </a:endParaRPr>
                    </a:p>
                  </a:txBody>
                  <a:tcPr marL="79466" marR="79466" marT="0" marB="0" anchor="ctr"/>
                </a:tc>
                <a:tc>
                  <a:txBody>
                    <a:bodyPr/>
                    <a:lstStyle/>
                    <a:p>
                      <a:pPr marL="0" marR="0" algn="ctr">
                        <a:spcBef>
                          <a:spcPts val="0"/>
                        </a:spcBef>
                        <a:spcAft>
                          <a:spcPts val="0"/>
                        </a:spcAft>
                      </a:pPr>
                      <a:r>
                        <a:rPr lang="en-US" sz="1200" kern="100" dirty="0">
                          <a:effectLst/>
                        </a:rPr>
                        <a:t>-0.10 (-0.21, 0.01)</a:t>
                      </a:r>
                      <a:endParaRPr lang="en-US" sz="1200" kern="100" dirty="0">
                        <a:effectLst/>
                        <a:latin typeface="Calibri" panose="020F0502020204030204" pitchFamily="34" charset="0"/>
                        <a:ea typeface="Times New Roman" panose="02020603050405020304" pitchFamily="18" charset="0"/>
                        <a:cs typeface="Calibri" panose="020F0502020204030204" pitchFamily="34" charset="0"/>
                      </a:endParaRPr>
                    </a:p>
                  </a:txBody>
                  <a:tcPr marL="79466" marR="79466" marT="0" marB="0" anchor="b"/>
                </a:tc>
                <a:tc>
                  <a:txBody>
                    <a:bodyPr/>
                    <a:lstStyle/>
                    <a:p>
                      <a:pPr marL="0" marR="0" algn="ctr">
                        <a:spcBef>
                          <a:spcPts val="0"/>
                        </a:spcBef>
                        <a:spcAft>
                          <a:spcPts val="0"/>
                        </a:spcAft>
                      </a:pPr>
                      <a:r>
                        <a:rPr lang="en-US" sz="1200" kern="100" dirty="0">
                          <a:effectLst/>
                        </a:rPr>
                        <a:t>-0.13 (-0.21, -0.05)</a:t>
                      </a:r>
                      <a:endParaRPr lang="en-US" sz="1200" kern="100" dirty="0">
                        <a:effectLst/>
                        <a:latin typeface="Calibri" panose="020F0502020204030204" pitchFamily="34" charset="0"/>
                        <a:ea typeface="Times New Roman" panose="02020603050405020304" pitchFamily="18" charset="0"/>
                        <a:cs typeface="Calibri" panose="020F0502020204030204" pitchFamily="34" charset="0"/>
                      </a:endParaRPr>
                    </a:p>
                  </a:txBody>
                  <a:tcPr marL="79466" marR="79466" marT="0" marB="0" anchor="b"/>
                </a:tc>
                <a:extLst>
                  <a:ext uri="{0D108BD9-81ED-4DB2-BD59-A6C34878D82A}">
                    <a16:rowId xmlns:a16="http://schemas.microsoft.com/office/drawing/2014/main" val="1598998961"/>
                  </a:ext>
                </a:extLst>
              </a:tr>
            </a:tbl>
          </a:graphicData>
        </a:graphic>
      </p:graphicFrame>
      <p:sp>
        <p:nvSpPr>
          <p:cNvPr id="5" name="Rectangle 1">
            <a:extLst>
              <a:ext uri="{FF2B5EF4-FFF2-40B4-BE49-F238E27FC236}">
                <a16:creationId xmlns:a16="http://schemas.microsoft.com/office/drawing/2014/main" id="{67B37795-8E7C-CC09-2CEB-C007B28683E5}"/>
              </a:ext>
            </a:extLst>
          </p:cNvPr>
          <p:cNvSpPr>
            <a:spLocks noChangeArrowheads="1"/>
          </p:cNvSpPr>
          <p:nvPr/>
        </p:nvSpPr>
        <p:spPr bwMode="auto">
          <a:xfrm>
            <a:off x="830135" y="1092563"/>
            <a:ext cx="10531729"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b="0" i="0" u="none" strike="noStrike" cap="none" normalizeH="0" baseline="0" dirty="0">
                <a:ln>
                  <a:noFill/>
                </a:ln>
                <a:solidFill>
                  <a:schemeClr val="tx1"/>
                </a:solidFill>
                <a:effectLst/>
                <a:latin typeface="Calibri" panose="020F0502020204030204" pitchFamily="34" charset="0"/>
                <a:ea typeface="Times New Roman" panose="02020603050405020304" pitchFamily="18" charset="0"/>
                <a:cs typeface="Calibri" panose="020F0502020204030204" pitchFamily="34" charset="0"/>
              </a:rPr>
              <a:t>Regression of county-level standardized test scores on hurricane exposure and covariates, state-specific results</a:t>
            </a:r>
            <a:endParaRPr kumimoji="0" lang="en-US" altLang="zh-CN" b="0" i="0" u="none" strike="noStrike" cap="none" normalizeH="0" baseline="0" dirty="0">
              <a:ln>
                <a:noFill/>
              </a:ln>
              <a:solidFill>
                <a:schemeClr val="tx1"/>
              </a:solidFill>
              <a:effectLst/>
              <a:latin typeface="Calibri" panose="020F0502020204030204" pitchFamily="34" charset="0"/>
              <a:cs typeface="Calibri" panose="020F0502020204030204" pitchFamily="34" charset="0"/>
            </a:endParaRPr>
          </a:p>
        </p:txBody>
      </p:sp>
      <p:sp>
        <p:nvSpPr>
          <p:cNvPr id="3" name="Frame 2">
            <a:extLst>
              <a:ext uri="{FF2B5EF4-FFF2-40B4-BE49-F238E27FC236}">
                <a16:creationId xmlns:a16="http://schemas.microsoft.com/office/drawing/2014/main" id="{FCA6EE97-2059-2B6E-3CDB-66EEE3C71A3C}"/>
              </a:ext>
            </a:extLst>
          </p:cNvPr>
          <p:cNvSpPr/>
          <p:nvPr/>
        </p:nvSpPr>
        <p:spPr>
          <a:xfrm>
            <a:off x="2206486" y="5048323"/>
            <a:ext cx="7712765" cy="365125"/>
          </a:xfrm>
          <a:prstGeom prst="frame">
            <a:avLst>
              <a:gd name="adj1" fmla="val 3728"/>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US" dirty="0">
              <a:solidFill>
                <a:schemeClr val="tx1"/>
              </a:solidFill>
            </a:endParaRPr>
          </a:p>
        </p:txBody>
      </p:sp>
      <p:sp>
        <p:nvSpPr>
          <p:cNvPr id="10" name="Frame 9">
            <a:extLst>
              <a:ext uri="{FF2B5EF4-FFF2-40B4-BE49-F238E27FC236}">
                <a16:creationId xmlns:a16="http://schemas.microsoft.com/office/drawing/2014/main" id="{993E44C0-1A8D-2DFD-AA54-3DF59763A8BA}"/>
              </a:ext>
            </a:extLst>
          </p:cNvPr>
          <p:cNvSpPr/>
          <p:nvPr/>
        </p:nvSpPr>
        <p:spPr>
          <a:xfrm>
            <a:off x="2459590" y="3837883"/>
            <a:ext cx="4756219" cy="674482"/>
          </a:xfrm>
          <a:prstGeom prst="frame">
            <a:avLst>
              <a:gd name="adj1" fmla="val 3728"/>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US" dirty="0">
              <a:solidFill>
                <a:schemeClr val="tx1"/>
              </a:solidFill>
            </a:endParaRPr>
          </a:p>
        </p:txBody>
      </p:sp>
      <p:sp>
        <p:nvSpPr>
          <p:cNvPr id="11" name="Frame 10">
            <a:extLst>
              <a:ext uri="{FF2B5EF4-FFF2-40B4-BE49-F238E27FC236}">
                <a16:creationId xmlns:a16="http://schemas.microsoft.com/office/drawing/2014/main" id="{EC792CA3-59BF-8A08-61D6-3F5DB42799E4}"/>
              </a:ext>
            </a:extLst>
          </p:cNvPr>
          <p:cNvSpPr/>
          <p:nvPr/>
        </p:nvSpPr>
        <p:spPr>
          <a:xfrm>
            <a:off x="2206485" y="2603298"/>
            <a:ext cx="7712765" cy="365125"/>
          </a:xfrm>
          <a:prstGeom prst="frame">
            <a:avLst>
              <a:gd name="adj1" fmla="val 3728"/>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US" dirty="0">
              <a:solidFill>
                <a:schemeClr val="tx1"/>
              </a:solidFill>
            </a:endParaRPr>
          </a:p>
        </p:txBody>
      </p:sp>
      <p:sp>
        <p:nvSpPr>
          <p:cNvPr id="8" name="Parks et al.">
            <a:extLst>
              <a:ext uri="{FF2B5EF4-FFF2-40B4-BE49-F238E27FC236}">
                <a16:creationId xmlns:a16="http://schemas.microsoft.com/office/drawing/2014/main" id="{C4713084-77D3-11FF-3035-FDA906E5E788}"/>
              </a:ext>
            </a:extLst>
          </p:cNvPr>
          <p:cNvSpPr txBox="1"/>
          <p:nvPr/>
        </p:nvSpPr>
        <p:spPr>
          <a:xfrm>
            <a:off x="87980" y="6518439"/>
            <a:ext cx="4508404" cy="338554"/>
          </a:xfrm>
          <a:prstGeom prst="rect">
            <a:avLst/>
          </a:prstGeom>
          <a:noFill/>
        </p:spPr>
        <p:txBody>
          <a:bodyPr wrap="square" rtlCol="0">
            <a:spAutoFit/>
          </a:bodyPr>
          <a:lstStyle/>
          <a:p>
            <a:r>
              <a:rPr lang="en-US" sz="1600" dirty="0">
                <a:solidFill>
                  <a:schemeClr val="tx1">
                    <a:lumMod val="50000"/>
                    <a:lumOff val="50000"/>
                  </a:schemeClr>
                </a:solidFill>
              </a:rPr>
              <a:t>Unpublished study, please do not copy or distribute</a:t>
            </a:r>
          </a:p>
        </p:txBody>
      </p:sp>
      <p:sp>
        <p:nvSpPr>
          <p:cNvPr id="12" name="TextBox 11">
            <a:extLst>
              <a:ext uri="{FF2B5EF4-FFF2-40B4-BE49-F238E27FC236}">
                <a16:creationId xmlns:a16="http://schemas.microsoft.com/office/drawing/2014/main" id="{C729EB69-6656-3D05-8485-D429D1CDE090}"/>
              </a:ext>
            </a:extLst>
          </p:cNvPr>
          <p:cNvSpPr txBox="1"/>
          <p:nvPr/>
        </p:nvSpPr>
        <p:spPr>
          <a:xfrm>
            <a:off x="9392479" y="6554851"/>
            <a:ext cx="2743200" cy="338554"/>
          </a:xfrm>
          <a:prstGeom prst="rect">
            <a:avLst/>
          </a:prstGeom>
          <a:noFill/>
        </p:spPr>
        <p:txBody>
          <a:bodyPr wrap="square" rtlCol="0">
            <a:spAutoFit/>
          </a:bodyPr>
          <a:lstStyle/>
          <a:p>
            <a:r>
              <a:rPr lang="en-US" sz="1600" dirty="0">
                <a:solidFill>
                  <a:srgbClr val="000000"/>
                </a:solidFill>
              </a:rPr>
              <a:t>Meltzer et al., </a:t>
            </a:r>
            <a:r>
              <a:rPr lang="en-US" sz="1600" i="1" dirty="0">
                <a:solidFill>
                  <a:srgbClr val="000000"/>
                </a:solidFill>
              </a:rPr>
              <a:t>In Preparation</a:t>
            </a:r>
            <a:endParaRPr lang="en-US" sz="1600" dirty="0">
              <a:solidFill>
                <a:srgbClr val="000000"/>
              </a:solidFill>
            </a:endParaRPr>
          </a:p>
        </p:txBody>
      </p:sp>
    </p:spTree>
    <p:extLst>
      <p:ext uri="{BB962C8B-B14F-4D97-AF65-F5344CB8AC3E}">
        <p14:creationId xmlns:p14="http://schemas.microsoft.com/office/powerpoint/2010/main" val="87009749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4"/>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3"/>
                                        </p:tgtEl>
                                        <p:attrNameLst>
                                          <p:attrName>style.visibility</p:attrName>
                                        </p:attrNameLst>
                                      </p:cBhvr>
                                      <p:to>
                                        <p:strVal val="visible"/>
                                      </p:to>
                                    </p:set>
                                  </p:childTnLst>
                                  <p:subTnLst>
                                    <p:set>
                                      <p:cBhvr override="childStyle">
                                        <p:cTn dur="1" fill="hold" display="0" masterRel="nextClick" afterEffect="1"/>
                                        <p:tgtEl>
                                          <p:spTgt spid="3"/>
                                        </p:tgtEl>
                                        <p:attrNameLst>
                                          <p:attrName>style.visibility</p:attrName>
                                        </p:attrNameLst>
                                      </p:cBhvr>
                                      <p:to>
                                        <p:strVal val="hidden"/>
                                      </p:to>
                                    </p:set>
                                  </p:sub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10"/>
                                        </p:tgtEl>
                                        <p:attrNameLst>
                                          <p:attrName>style.visibility</p:attrName>
                                        </p:attrNameLst>
                                      </p:cBhvr>
                                      <p:to>
                                        <p:strVal val="visible"/>
                                      </p:to>
                                    </p:set>
                                  </p:childTnLst>
                                  <p:subTnLst>
                                    <p:set>
                                      <p:cBhvr override="childStyle">
                                        <p:cTn dur="1" fill="hold" display="0" masterRel="nextClick" afterEffect="1"/>
                                        <p:tgtEl>
                                          <p:spTgt spid="10"/>
                                        </p:tgtEl>
                                        <p:attrNameLst>
                                          <p:attrName>style.visibility</p:attrName>
                                        </p:attrNameLst>
                                      </p:cBhvr>
                                      <p:to>
                                        <p:strVal val="hidden"/>
                                      </p:to>
                                    </p:set>
                                  </p:sub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11"/>
                                        </p:tgtEl>
                                        <p:attrNameLst>
                                          <p:attrName>style.visibility</p:attrName>
                                        </p:attrNameLst>
                                      </p:cBhvr>
                                      <p:to>
                                        <p:strVal val="visible"/>
                                      </p:to>
                                    </p:set>
                                  </p:childTnLst>
                                  <p:subTnLst>
                                    <p:set>
                                      <p:cBhvr override="childStyle">
                                        <p:cTn dur="1" fill="hold" display="0" masterRel="nextClick" afterEffect="1"/>
                                        <p:tgtEl>
                                          <p:spTgt spid="11"/>
                                        </p:tgtEl>
                                        <p:attrNameLst>
                                          <p:attrName>style.visibility</p:attrName>
                                        </p:attrNameLst>
                                      </p:cBhvr>
                                      <p:to>
                                        <p:strVal val="hidden"/>
                                      </p:to>
                                    </p:set>
                                  </p:sub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3" grpId="0" animBg="1"/>
      <p:bldP spid="10" grpId="0" animBg="1"/>
      <p:bldP spid="11" grpId="0"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1" name="Figure respiratory disease focus" hidden="1">
            <a:extLst>
              <a:ext uri="{FF2B5EF4-FFF2-40B4-BE49-F238E27FC236}">
                <a16:creationId xmlns:a16="http://schemas.microsoft.com/office/drawing/2014/main" id="{06933F46-46D3-5E46-8885-52CBCA7978BE}"/>
              </a:ext>
            </a:extLst>
          </p:cNvPr>
          <p:cNvPicPr>
            <a:picLocks noChangeAspect="1"/>
          </p:cNvPicPr>
          <p:nvPr/>
        </p:nvPicPr>
        <p:blipFill rotWithShape="1">
          <a:blip r:embed="rId3"/>
          <a:srcRect l="51226" t="3939" r="1842" b="82913"/>
          <a:stretch/>
        </p:blipFill>
        <p:spPr>
          <a:xfrm>
            <a:off x="609597" y="2298052"/>
            <a:ext cx="11412280" cy="2261896"/>
          </a:xfrm>
          <a:prstGeom prst="rect">
            <a:avLst/>
          </a:prstGeom>
        </p:spPr>
      </p:pic>
      <p:pic>
        <p:nvPicPr>
          <p:cNvPr id="9" name="Color key" hidden="1">
            <a:extLst>
              <a:ext uri="{FF2B5EF4-FFF2-40B4-BE49-F238E27FC236}">
                <a16:creationId xmlns:a16="http://schemas.microsoft.com/office/drawing/2014/main" id="{E994BBA7-24EF-1145-9590-FE448793A8FA}"/>
              </a:ext>
            </a:extLst>
          </p:cNvPr>
          <p:cNvPicPr>
            <a:picLocks noChangeAspect="1"/>
          </p:cNvPicPr>
          <p:nvPr/>
        </p:nvPicPr>
        <p:blipFill rotWithShape="1">
          <a:blip r:embed="rId3"/>
          <a:srcRect l="63106" t="85350" r="3519" b="10062"/>
          <a:stretch/>
        </p:blipFill>
        <p:spPr>
          <a:xfrm>
            <a:off x="3501656" y="5450957"/>
            <a:ext cx="8087831" cy="786811"/>
          </a:xfrm>
          <a:prstGeom prst="rect">
            <a:avLst/>
          </a:prstGeom>
        </p:spPr>
      </p:pic>
      <p:pic>
        <p:nvPicPr>
          <p:cNvPr id="23" name="X-axis" hidden="1">
            <a:extLst>
              <a:ext uri="{FF2B5EF4-FFF2-40B4-BE49-F238E27FC236}">
                <a16:creationId xmlns:a16="http://schemas.microsoft.com/office/drawing/2014/main" id="{4343EC0F-1073-1643-9065-9E37491546DA}"/>
              </a:ext>
            </a:extLst>
          </p:cNvPr>
          <p:cNvPicPr>
            <a:picLocks noChangeAspect="1"/>
          </p:cNvPicPr>
          <p:nvPr/>
        </p:nvPicPr>
        <p:blipFill rotWithShape="1">
          <a:blip r:embed="rId3"/>
          <a:srcRect l="51353" t="78583" b="17585"/>
          <a:stretch/>
        </p:blipFill>
        <p:spPr>
          <a:xfrm>
            <a:off x="652127" y="4290591"/>
            <a:ext cx="11791231" cy="657093"/>
          </a:xfrm>
          <a:prstGeom prst="rect">
            <a:avLst/>
          </a:prstGeom>
        </p:spPr>
      </p:pic>
      <p:pic>
        <p:nvPicPr>
          <p:cNvPr id="13" name="Y-axis" hidden="1">
            <a:extLst>
              <a:ext uri="{FF2B5EF4-FFF2-40B4-BE49-F238E27FC236}">
                <a16:creationId xmlns:a16="http://schemas.microsoft.com/office/drawing/2014/main" id="{47ABD1AB-9E80-9D46-A14D-03852C2A3F2D}"/>
              </a:ext>
            </a:extLst>
          </p:cNvPr>
          <p:cNvPicPr>
            <a:picLocks noChangeAspect="1"/>
          </p:cNvPicPr>
          <p:nvPr/>
        </p:nvPicPr>
        <p:blipFill rotWithShape="1">
          <a:blip r:embed="rId4"/>
          <a:srcRect l="4283" t="5890" r="94496" b="83472"/>
          <a:stretch/>
        </p:blipFill>
        <p:spPr>
          <a:xfrm>
            <a:off x="459339" y="2632351"/>
            <a:ext cx="299113" cy="1843955"/>
          </a:xfrm>
          <a:prstGeom prst="rect">
            <a:avLst/>
          </a:prstGeom>
        </p:spPr>
      </p:pic>
      <p:pic>
        <p:nvPicPr>
          <p:cNvPr id="14" name="Y-axis label" hidden="1">
            <a:extLst>
              <a:ext uri="{FF2B5EF4-FFF2-40B4-BE49-F238E27FC236}">
                <a16:creationId xmlns:a16="http://schemas.microsoft.com/office/drawing/2014/main" id="{E107161A-F8D4-6844-972D-ABED8A8A766C}"/>
              </a:ext>
            </a:extLst>
          </p:cNvPr>
          <p:cNvPicPr>
            <a:picLocks noChangeAspect="1"/>
          </p:cNvPicPr>
          <p:nvPr/>
        </p:nvPicPr>
        <p:blipFill rotWithShape="1">
          <a:blip r:embed="rId4"/>
          <a:srcRect t="32733" r="95582" b="36290"/>
          <a:stretch/>
        </p:blipFill>
        <p:spPr>
          <a:xfrm>
            <a:off x="-296611" y="2014028"/>
            <a:ext cx="616536" cy="3058575"/>
          </a:xfrm>
          <a:prstGeom prst="rect">
            <a:avLst/>
          </a:prstGeom>
        </p:spPr>
      </p:pic>
      <p:pic>
        <p:nvPicPr>
          <p:cNvPr id="16" name="X-axis label" hidden="1">
            <a:extLst>
              <a:ext uri="{FF2B5EF4-FFF2-40B4-BE49-F238E27FC236}">
                <a16:creationId xmlns:a16="http://schemas.microsoft.com/office/drawing/2014/main" id="{2C9BC840-59E2-8546-8B7A-48E6D8191664}"/>
              </a:ext>
            </a:extLst>
          </p:cNvPr>
          <p:cNvPicPr>
            <a:picLocks noChangeAspect="1"/>
          </p:cNvPicPr>
          <p:nvPr/>
        </p:nvPicPr>
        <p:blipFill rotWithShape="1">
          <a:blip r:embed="rId4"/>
          <a:srcRect l="23598" t="94201" r="20831" b="2949"/>
          <a:stretch/>
        </p:blipFill>
        <p:spPr>
          <a:xfrm>
            <a:off x="1841056" y="4851049"/>
            <a:ext cx="8166137" cy="296230"/>
          </a:xfrm>
          <a:prstGeom prst="rect">
            <a:avLst/>
          </a:prstGeom>
        </p:spPr>
      </p:pic>
      <p:sp>
        <p:nvSpPr>
          <p:cNvPr id="6" name="Slide Number Placeholder 6">
            <a:extLst>
              <a:ext uri="{FF2B5EF4-FFF2-40B4-BE49-F238E27FC236}">
                <a16:creationId xmlns:a16="http://schemas.microsoft.com/office/drawing/2014/main" id="{3B059D93-4140-844C-97D0-072C02B5AAAF}"/>
              </a:ext>
            </a:extLst>
          </p:cNvPr>
          <p:cNvSpPr txBox="1">
            <a:spLocks/>
          </p:cNvSpPr>
          <p:nvPr/>
        </p:nvSpPr>
        <p:spPr>
          <a:xfrm>
            <a:off x="4724400" y="6572195"/>
            <a:ext cx="2743200" cy="365125"/>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fld id="{13462B80-D853-D54A-BDC2-64B866E8EF5A}" type="slidenum">
              <a:rPr lang="en-US" smtClean="0"/>
              <a:pPr algn="ctr"/>
              <a:t>13</a:t>
            </a:fld>
            <a:endParaRPr lang="en-US" dirty="0"/>
          </a:p>
        </p:txBody>
      </p:sp>
      <p:sp>
        <p:nvSpPr>
          <p:cNvPr id="7" name="Title">
            <a:extLst>
              <a:ext uri="{FF2B5EF4-FFF2-40B4-BE49-F238E27FC236}">
                <a16:creationId xmlns:a16="http://schemas.microsoft.com/office/drawing/2014/main" id="{E30AC44B-0997-4147-9D79-89E1F8F172F9}"/>
              </a:ext>
            </a:extLst>
          </p:cNvPr>
          <p:cNvSpPr/>
          <p:nvPr/>
        </p:nvSpPr>
        <p:spPr>
          <a:xfrm>
            <a:off x="-1" y="162632"/>
            <a:ext cx="8819805" cy="506245"/>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3200" dirty="0">
                <a:cs typeface="Arial" panose="020B0604020202020204" pitchFamily="34" charset="0"/>
              </a:rPr>
              <a:t>Results: Effect modification by cohort race/ethnicity</a:t>
            </a:r>
            <a:endParaRPr lang="en-US" sz="3600" dirty="0">
              <a:solidFill>
                <a:schemeClr val="bg1"/>
              </a:solidFill>
              <a:cs typeface="Arial" panose="020B0604020202020204" pitchFamily="34" charset="0"/>
            </a:endParaRPr>
          </a:p>
        </p:txBody>
      </p:sp>
      <p:cxnSp>
        <p:nvCxnSpPr>
          <p:cNvPr id="24" name="Arrow compare" hidden="1">
            <a:extLst>
              <a:ext uri="{FF2B5EF4-FFF2-40B4-BE49-F238E27FC236}">
                <a16:creationId xmlns:a16="http://schemas.microsoft.com/office/drawing/2014/main" id="{FE50100A-8D63-3442-B163-C3FBE596E907}"/>
              </a:ext>
            </a:extLst>
          </p:cNvPr>
          <p:cNvCxnSpPr>
            <a:cxnSpLocks/>
          </p:cNvCxnSpPr>
          <p:nvPr/>
        </p:nvCxnSpPr>
        <p:spPr>
          <a:xfrm flipH="1">
            <a:off x="6018028" y="3099729"/>
            <a:ext cx="2608521" cy="0"/>
          </a:xfrm>
          <a:prstGeom prst="straightConnector1">
            <a:avLst/>
          </a:prstGeom>
          <a:ln w="53975">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graphicFrame>
        <p:nvGraphicFramePr>
          <p:cNvPr id="4" name="Table 3">
            <a:extLst>
              <a:ext uri="{FF2B5EF4-FFF2-40B4-BE49-F238E27FC236}">
                <a16:creationId xmlns:a16="http://schemas.microsoft.com/office/drawing/2014/main" id="{16C24211-C472-CB08-2C8B-E728598DB86B}"/>
              </a:ext>
            </a:extLst>
          </p:cNvPr>
          <p:cNvGraphicFramePr>
            <a:graphicFrameLocks noGrp="1"/>
          </p:cNvGraphicFramePr>
          <p:nvPr>
            <p:extLst>
              <p:ext uri="{D42A27DB-BD31-4B8C-83A1-F6EECF244321}">
                <p14:modId xmlns:p14="http://schemas.microsoft.com/office/powerpoint/2010/main" val="705436140"/>
              </p:ext>
            </p:extLst>
          </p:nvPr>
        </p:nvGraphicFramePr>
        <p:xfrm>
          <a:off x="2152384" y="2811134"/>
          <a:ext cx="7887230" cy="1239498"/>
        </p:xfrm>
        <a:graphic>
          <a:graphicData uri="http://schemas.openxmlformats.org/drawingml/2006/table">
            <a:tbl>
              <a:tblPr firstRow="1" firstCol="1" bandRow="1">
                <a:tableStyleId>{7DF18680-E054-41AD-8BC1-D1AEF772440D}</a:tableStyleId>
              </a:tblPr>
              <a:tblGrid>
                <a:gridCol w="1387760">
                  <a:extLst>
                    <a:ext uri="{9D8B030D-6E8A-4147-A177-3AD203B41FA5}">
                      <a16:colId xmlns:a16="http://schemas.microsoft.com/office/drawing/2014/main" val="1634962474"/>
                    </a:ext>
                  </a:extLst>
                </a:gridCol>
                <a:gridCol w="2706402">
                  <a:extLst>
                    <a:ext uri="{9D8B030D-6E8A-4147-A177-3AD203B41FA5}">
                      <a16:colId xmlns:a16="http://schemas.microsoft.com/office/drawing/2014/main" val="4219017040"/>
                    </a:ext>
                  </a:extLst>
                </a:gridCol>
                <a:gridCol w="3793068">
                  <a:extLst>
                    <a:ext uri="{9D8B030D-6E8A-4147-A177-3AD203B41FA5}">
                      <a16:colId xmlns:a16="http://schemas.microsoft.com/office/drawing/2014/main" val="4057171093"/>
                    </a:ext>
                  </a:extLst>
                </a:gridCol>
              </a:tblGrid>
              <a:tr h="295119">
                <a:tc>
                  <a:txBody>
                    <a:bodyPr/>
                    <a:lstStyle/>
                    <a:p>
                      <a:pPr algn="l"/>
                      <a:endParaRPr lang="en-US" sz="1900" kern="100" dirty="0">
                        <a:effectLst/>
                        <a:latin typeface="Calibri" panose="020F0502020204030204" pitchFamily="34" charset="0"/>
                        <a:cs typeface="Times New Roman" panose="02020603050405020304" pitchFamily="18" charset="0"/>
                      </a:endParaRPr>
                    </a:p>
                  </a:txBody>
                  <a:tcPr marL="106243" marR="106243" marT="0" marB="0" anchor="b"/>
                </a:tc>
                <a:tc>
                  <a:txBody>
                    <a:bodyPr/>
                    <a:lstStyle/>
                    <a:p>
                      <a:pPr marL="0" marR="0" algn="ctr">
                        <a:spcBef>
                          <a:spcPts val="0"/>
                        </a:spcBef>
                        <a:spcAft>
                          <a:spcPts val="0"/>
                        </a:spcAft>
                      </a:pPr>
                      <a:r>
                        <a:rPr lang="en-US" sz="1700" kern="100" dirty="0">
                          <a:effectLst/>
                        </a:rPr>
                        <a:t>Math: β (95% </a:t>
                      </a:r>
                      <a:r>
                        <a:rPr lang="en-US" sz="1700" kern="100" dirty="0" err="1">
                          <a:effectLst/>
                        </a:rPr>
                        <a:t>CrI</a:t>
                      </a:r>
                      <a:r>
                        <a:rPr lang="en-US" sz="1700" kern="100" dirty="0">
                          <a:effectLst/>
                        </a:rPr>
                        <a:t>)</a:t>
                      </a:r>
                      <a:endParaRPr lang="en-US" sz="1900" kern="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106243" marR="106243" marT="0" marB="0" anchor="b"/>
                </a:tc>
                <a:tc>
                  <a:txBody>
                    <a:bodyPr/>
                    <a:lstStyle/>
                    <a:p>
                      <a:pPr marL="0" marR="0" algn="ctr">
                        <a:spcBef>
                          <a:spcPts val="0"/>
                        </a:spcBef>
                        <a:spcAft>
                          <a:spcPts val="0"/>
                        </a:spcAft>
                      </a:pPr>
                      <a:r>
                        <a:rPr lang="en-US" sz="1700" kern="100">
                          <a:effectLst/>
                        </a:rPr>
                        <a:t>RLA: β (95% CrI)</a:t>
                      </a:r>
                      <a:endParaRPr lang="en-US" sz="19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106243" marR="106243" marT="0" marB="0" anchor="b"/>
                </a:tc>
                <a:extLst>
                  <a:ext uri="{0D108BD9-81ED-4DB2-BD59-A6C34878D82A}">
                    <a16:rowId xmlns:a16="http://schemas.microsoft.com/office/drawing/2014/main" val="3666802565"/>
                  </a:ext>
                </a:extLst>
              </a:tr>
              <a:tr h="314793">
                <a:tc>
                  <a:txBody>
                    <a:bodyPr/>
                    <a:lstStyle/>
                    <a:p>
                      <a:pPr marL="0" marR="0" algn="ctr">
                        <a:spcBef>
                          <a:spcPts val="0"/>
                        </a:spcBef>
                        <a:spcAft>
                          <a:spcPts val="0"/>
                        </a:spcAft>
                      </a:pPr>
                      <a:r>
                        <a:rPr lang="en-US" sz="1700" kern="100">
                          <a:effectLst/>
                        </a:rPr>
                        <a:t>Tertile 1</a:t>
                      </a:r>
                      <a:endParaRPr lang="en-US" sz="19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106243" marR="106243" marT="0" marB="0" anchor="b"/>
                </a:tc>
                <a:tc>
                  <a:txBody>
                    <a:bodyPr/>
                    <a:lstStyle/>
                    <a:p>
                      <a:pPr marL="0" marR="0" algn="ctr">
                        <a:spcBef>
                          <a:spcPts val="0"/>
                        </a:spcBef>
                        <a:spcAft>
                          <a:spcPts val="0"/>
                        </a:spcAft>
                      </a:pPr>
                      <a:r>
                        <a:rPr lang="en-US" sz="1700" kern="100" dirty="0">
                          <a:effectLst/>
                        </a:rPr>
                        <a:t>0.00 (reference)</a:t>
                      </a:r>
                      <a:endParaRPr lang="en-US" sz="1900" kern="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106243" marR="106243" marT="0" marB="0" anchor="b"/>
                </a:tc>
                <a:tc>
                  <a:txBody>
                    <a:bodyPr/>
                    <a:lstStyle/>
                    <a:p>
                      <a:pPr marL="0" marR="0" algn="ctr">
                        <a:spcBef>
                          <a:spcPts val="0"/>
                        </a:spcBef>
                        <a:spcAft>
                          <a:spcPts val="0"/>
                        </a:spcAft>
                      </a:pPr>
                      <a:r>
                        <a:rPr lang="en-US" sz="1700" kern="100">
                          <a:effectLst/>
                        </a:rPr>
                        <a:t>0.00 (reference)</a:t>
                      </a:r>
                      <a:endParaRPr lang="en-US" sz="19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106243" marR="106243" marT="0" marB="0" anchor="b"/>
                </a:tc>
                <a:extLst>
                  <a:ext uri="{0D108BD9-81ED-4DB2-BD59-A6C34878D82A}">
                    <a16:rowId xmlns:a16="http://schemas.microsoft.com/office/drawing/2014/main" val="165599585"/>
                  </a:ext>
                </a:extLst>
              </a:tr>
              <a:tr h="314793">
                <a:tc>
                  <a:txBody>
                    <a:bodyPr/>
                    <a:lstStyle/>
                    <a:p>
                      <a:pPr marL="0" marR="0" algn="ctr">
                        <a:spcBef>
                          <a:spcPts val="0"/>
                        </a:spcBef>
                        <a:spcAft>
                          <a:spcPts val="0"/>
                        </a:spcAft>
                      </a:pPr>
                      <a:r>
                        <a:rPr lang="en-US" sz="1700" kern="100">
                          <a:effectLst/>
                        </a:rPr>
                        <a:t>Tertile 2</a:t>
                      </a:r>
                      <a:endParaRPr lang="en-US" sz="19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106243" marR="106243" marT="0" marB="0" anchor="b"/>
                </a:tc>
                <a:tc>
                  <a:txBody>
                    <a:bodyPr/>
                    <a:lstStyle/>
                    <a:p>
                      <a:pPr marL="0" marR="0" algn="ctr">
                        <a:spcBef>
                          <a:spcPts val="0"/>
                        </a:spcBef>
                        <a:spcAft>
                          <a:spcPts val="0"/>
                        </a:spcAft>
                      </a:pPr>
                      <a:r>
                        <a:rPr lang="en-US" sz="1700" kern="100">
                          <a:effectLst/>
                        </a:rPr>
                        <a:t>-0.06 (-0.46, 0.35)</a:t>
                      </a:r>
                      <a:endParaRPr lang="en-US" sz="19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106243" marR="106243" marT="0" marB="0" anchor="b"/>
                </a:tc>
                <a:tc>
                  <a:txBody>
                    <a:bodyPr/>
                    <a:lstStyle/>
                    <a:p>
                      <a:pPr marL="0" marR="0" algn="ctr">
                        <a:spcBef>
                          <a:spcPts val="0"/>
                        </a:spcBef>
                        <a:spcAft>
                          <a:spcPts val="0"/>
                        </a:spcAft>
                      </a:pPr>
                      <a:r>
                        <a:rPr lang="en-US" sz="1700" kern="100">
                          <a:effectLst/>
                        </a:rPr>
                        <a:t>-0.10 (-0.45, 0.26)</a:t>
                      </a:r>
                      <a:endParaRPr lang="en-US" sz="19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106243" marR="106243" marT="0" marB="0" anchor="b"/>
                </a:tc>
                <a:extLst>
                  <a:ext uri="{0D108BD9-81ED-4DB2-BD59-A6C34878D82A}">
                    <a16:rowId xmlns:a16="http://schemas.microsoft.com/office/drawing/2014/main" val="1239917088"/>
                  </a:ext>
                </a:extLst>
              </a:tr>
              <a:tr h="314793">
                <a:tc>
                  <a:txBody>
                    <a:bodyPr/>
                    <a:lstStyle/>
                    <a:p>
                      <a:pPr marL="0" marR="0" algn="ctr">
                        <a:spcBef>
                          <a:spcPts val="0"/>
                        </a:spcBef>
                        <a:spcAft>
                          <a:spcPts val="0"/>
                        </a:spcAft>
                      </a:pPr>
                      <a:r>
                        <a:rPr lang="en-US" sz="1700" kern="100">
                          <a:effectLst/>
                        </a:rPr>
                        <a:t>Tertile 3</a:t>
                      </a:r>
                      <a:endParaRPr lang="en-US" sz="19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106243" marR="106243" marT="0" marB="0" anchor="b"/>
                </a:tc>
                <a:tc>
                  <a:txBody>
                    <a:bodyPr/>
                    <a:lstStyle/>
                    <a:p>
                      <a:pPr marL="0" marR="0" algn="ctr">
                        <a:spcBef>
                          <a:spcPts val="0"/>
                        </a:spcBef>
                        <a:spcAft>
                          <a:spcPts val="0"/>
                        </a:spcAft>
                      </a:pPr>
                      <a:r>
                        <a:rPr lang="en-US" sz="1700" kern="100">
                          <a:effectLst/>
                        </a:rPr>
                        <a:t>-0.01 (-0.41, 0.39)</a:t>
                      </a:r>
                      <a:endParaRPr lang="en-US" sz="19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106243" marR="106243" marT="0" marB="0" anchor="b"/>
                </a:tc>
                <a:tc>
                  <a:txBody>
                    <a:bodyPr/>
                    <a:lstStyle/>
                    <a:p>
                      <a:pPr marL="0" marR="0" algn="ctr">
                        <a:spcBef>
                          <a:spcPts val="0"/>
                        </a:spcBef>
                        <a:spcAft>
                          <a:spcPts val="0"/>
                        </a:spcAft>
                      </a:pPr>
                      <a:r>
                        <a:rPr lang="en-US" sz="1700" kern="100" dirty="0">
                          <a:effectLst/>
                        </a:rPr>
                        <a:t>-0.04 (-0.39, 0.31)</a:t>
                      </a:r>
                      <a:endParaRPr lang="en-US" sz="1900" kern="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106243" marR="106243" marT="0" marB="0" anchor="b"/>
                </a:tc>
                <a:extLst>
                  <a:ext uri="{0D108BD9-81ED-4DB2-BD59-A6C34878D82A}">
                    <a16:rowId xmlns:a16="http://schemas.microsoft.com/office/drawing/2014/main" val="2083919049"/>
                  </a:ext>
                </a:extLst>
              </a:tr>
            </a:tbl>
          </a:graphicData>
        </a:graphic>
      </p:graphicFrame>
      <p:sp>
        <p:nvSpPr>
          <p:cNvPr id="5" name="TextBox 4">
            <a:extLst>
              <a:ext uri="{FF2B5EF4-FFF2-40B4-BE49-F238E27FC236}">
                <a16:creationId xmlns:a16="http://schemas.microsoft.com/office/drawing/2014/main" id="{7F2DA541-82D9-1DCC-80A2-B0D93889DE85}"/>
              </a:ext>
            </a:extLst>
          </p:cNvPr>
          <p:cNvSpPr txBox="1"/>
          <p:nvPr/>
        </p:nvSpPr>
        <p:spPr>
          <a:xfrm>
            <a:off x="807756" y="2365112"/>
            <a:ext cx="10576485" cy="369332"/>
          </a:xfrm>
          <a:prstGeom prst="rect">
            <a:avLst/>
          </a:prstGeom>
          <a:noFill/>
        </p:spPr>
        <p:txBody>
          <a:bodyPr wrap="none" rtlCol="0">
            <a:spAutoFit/>
          </a:bodyPr>
          <a:lstStyle/>
          <a:p>
            <a:r>
              <a:rPr lang="en-US" sz="1800" dirty="0">
                <a:solidFill>
                  <a:srgbClr val="000000"/>
                </a:solidFill>
                <a:effectLst/>
                <a:ea typeface="Times New Roman" panose="02020603050405020304" pitchFamily="18" charset="0"/>
              </a:rPr>
              <a:t>Effect measure modification by grade cohor</a:t>
            </a:r>
            <a:r>
              <a:rPr lang="en-US" dirty="0">
                <a:solidFill>
                  <a:srgbClr val="000000"/>
                </a:solidFill>
                <a:ea typeface="Times New Roman" panose="02020603050405020304" pitchFamily="18" charset="0"/>
              </a:rPr>
              <a:t>t </a:t>
            </a:r>
            <a:r>
              <a:rPr lang="en-US" sz="1800" dirty="0">
                <a:solidFill>
                  <a:srgbClr val="000000"/>
                </a:solidFill>
                <a:effectLst/>
                <a:ea typeface="Times New Roman" panose="02020603050405020304" pitchFamily="18" charset="0"/>
              </a:rPr>
              <a:t>race/</a:t>
            </a:r>
            <a:r>
              <a:rPr lang="en-US" sz="1800" dirty="0" err="1">
                <a:solidFill>
                  <a:srgbClr val="000000"/>
                </a:solidFill>
                <a:effectLst/>
                <a:ea typeface="Times New Roman" panose="02020603050405020304" pitchFamily="18" charset="0"/>
              </a:rPr>
              <a:t>ethnicity</a:t>
            </a:r>
            <a:r>
              <a:rPr lang="en-US" sz="1800" baseline="30000" dirty="0" err="1">
                <a:solidFill>
                  <a:srgbClr val="000000"/>
                </a:solidFill>
                <a:effectLst/>
                <a:ea typeface="Times New Roman" panose="02020603050405020304" pitchFamily="18" charset="0"/>
              </a:rPr>
              <a:t>a</a:t>
            </a:r>
            <a:r>
              <a:rPr lang="en-US" sz="1800" dirty="0">
                <a:solidFill>
                  <a:srgbClr val="000000"/>
                </a:solidFill>
                <a:effectLst/>
                <a:ea typeface="Times New Roman" panose="02020603050405020304" pitchFamily="18" charset="0"/>
              </a:rPr>
              <a:t>: hurricane coefficient/interaction term coefficients</a:t>
            </a:r>
            <a:endParaRPr lang="en-US" sz="1800" dirty="0">
              <a:effectLst/>
              <a:ea typeface="Times New Roman" panose="02020603050405020304" pitchFamily="18" charset="0"/>
            </a:endParaRPr>
          </a:p>
        </p:txBody>
      </p:sp>
      <p:sp>
        <p:nvSpPr>
          <p:cNvPr id="8" name="TextBox 7">
            <a:extLst>
              <a:ext uri="{FF2B5EF4-FFF2-40B4-BE49-F238E27FC236}">
                <a16:creationId xmlns:a16="http://schemas.microsoft.com/office/drawing/2014/main" id="{BA8A2544-8B76-4930-749A-AE6294F87294}"/>
              </a:ext>
            </a:extLst>
          </p:cNvPr>
          <p:cNvSpPr txBox="1"/>
          <p:nvPr/>
        </p:nvSpPr>
        <p:spPr>
          <a:xfrm>
            <a:off x="1595437" y="4123556"/>
            <a:ext cx="5241178" cy="307777"/>
          </a:xfrm>
          <a:prstGeom prst="rect">
            <a:avLst/>
          </a:prstGeom>
          <a:noFill/>
        </p:spPr>
        <p:txBody>
          <a:bodyPr wrap="none" rtlCol="0">
            <a:spAutoFit/>
          </a:bodyPr>
          <a:lstStyle/>
          <a:p>
            <a:r>
              <a:rPr lang="en-US" sz="1400" baseline="30000" dirty="0" err="1">
                <a:ea typeface="Times New Roman" panose="02020603050405020304" pitchFamily="18" charset="0"/>
              </a:rPr>
              <a:t>a</a:t>
            </a:r>
            <a:r>
              <a:rPr lang="en-US" sz="1400" dirty="0" err="1">
                <a:effectLst/>
                <a:ea typeface="Times New Roman" panose="02020603050405020304" pitchFamily="18" charset="0"/>
              </a:rPr>
              <a:t>Percentage</a:t>
            </a:r>
            <a:r>
              <a:rPr lang="en-US" sz="1400" dirty="0">
                <a:effectLst/>
                <a:ea typeface="Times New Roman" panose="02020603050405020304" pitchFamily="18" charset="0"/>
              </a:rPr>
              <a:t> of Black, Hispanic/Latinx, and Native American students</a:t>
            </a:r>
          </a:p>
        </p:txBody>
      </p:sp>
      <p:sp>
        <p:nvSpPr>
          <p:cNvPr id="3" name="Parks et al.">
            <a:extLst>
              <a:ext uri="{FF2B5EF4-FFF2-40B4-BE49-F238E27FC236}">
                <a16:creationId xmlns:a16="http://schemas.microsoft.com/office/drawing/2014/main" id="{F370C3CE-3C13-F104-7D54-632E1871B77D}"/>
              </a:ext>
            </a:extLst>
          </p:cNvPr>
          <p:cNvSpPr txBox="1"/>
          <p:nvPr/>
        </p:nvSpPr>
        <p:spPr>
          <a:xfrm>
            <a:off x="87980" y="6518439"/>
            <a:ext cx="4508404" cy="338554"/>
          </a:xfrm>
          <a:prstGeom prst="rect">
            <a:avLst/>
          </a:prstGeom>
          <a:noFill/>
        </p:spPr>
        <p:txBody>
          <a:bodyPr wrap="square" rtlCol="0">
            <a:spAutoFit/>
          </a:bodyPr>
          <a:lstStyle/>
          <a:p>
            <a:r>
              <a:rPr lang="en-US" sz="1600" dirty="0">
                <a:solidFill>
                  <a:schemeClr val="tx1">
                    <a:lumMod val="50000"/>
                    <a:lumOff val="50000"/>
                  </a:schemeClr>
                </a:solidFill>
              </a:rPr>
              <a:t>Unpublished study, please do not copy or distribute</a:t>
            </a:r>
          </a:p>
        </p:txBody>
      </p:sp>
      <p:sp>
        <p:nvSpPr>
          <p:cNvPr id="10" name="TextBox 9">
            <a:extLst>
              <a:ext uri="{FF2B5EF4-FFF2-40B4-BE49-F238E27FC236}">
                <a16:creationId xmlns:a16="http://schemas.microsoft.com/office/drawing/2014/main" id="{793547DB-9792-B0F5-8E62-2B72EE562B19}"/>
              </a:ext>
            </a:extLst>
          </p:cNvPr>
          <p:cNvSpPr txBox="1"/>
          <p:nvPr/>
        </p:nvSpPr>
        <p:spPr>
          <a:xfrm>
            <a:off x="9392479" y="6554851"/>
            <a:ext cx="2743200" cy="338554"/>
          </a:xfrm>
          <a:prstGeom prst="rect">
            <a:avLst/>
          </a:prstGeom>
          <a:noFill/>
        </p:spPr>
        <p:txBody>
          <a:bodyPr wrap="square" rtlCol="0">
            <a:spAutoFit/>
          </a:bodyPr>
          <a:lstStyle/>
          <a:p>
            <a:r>
              <a:rPr lang="en-US" sz="1600" dirty="0">
                <a:solidFill>
                  <a:srgbClr val="000000"/>
                </a:solidFill>
              </a:rPr>
              <a:t>Meltzer et al., </a:t>
            </a:r>
            <a:r>
              <a:rPr lang="en-US" sz="1600" i="1" dirty="0">
                <a:solidFill>
                  <a:srgbClr val="000000"/>
                </a:solidFill>
              </a:rPr>
              <a:t>In Preparation</a:t>
            </a:r>
            <a:endParaRPr lang="en-US" sz="1600" dirty="0">
              <a:solidFill>
                <a:srgbClr val="000000"/>
              </a:solidFill>
            </a:endParaRPr>
          </a:p>
        </p:txBody>
      </p:sp>
    </p:spTree>
    <p:extLst>
      <p:ext uri="{BB962C8B-B14F-4D97-AF65-F5344CB8AC3E}">
        <p14:creationId xmlns:p14="http://schemas.microsoft.com/office/powerpoint/2010/main" val="338730751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1" name="Figure respiratory disease focus" hidden="1">
            <a:extLst>
              <a:ext uri="{FF2B5EF4-FFF2-40B4-BE49-F238E27FC236}">
                <a16:creationId xmlns:a16="http://schemas.microsoft.com/office/drawing/2014/main" id="{06933F46-46D3-5E46-8885-52CBCA7978BE}"/>
              </a:ext>
            </a:extLst>
          </p:cNvPr>
          <p:cNvPicPr>
            <a:picLocks noChangeAspect="1"/>
          </p:cNvPicPr>
          <p:nvPr/>
        </p:nvPicPr>
        <p:blipFill rotWithShape="1">
          <a:blip r:embed="rId3"/>
          <a:srcRect l="51226" t="3939" r="1842" b="82913"/>
          <a:stretch/>
        </p:blipFill>
        <p:spPr>
          <a:xfrm>
            <a:off x="609597" y="2298052"/>
            <a:ext cx="11412280" cy="2261896"/>
          </a:xfrm>
          <a:prstGeom prst="rect">
            <a:avLst/>
          </a:prstGeom>
        </p:spPr>
      </p:pic>
      <p:pic>
        <p:nvPicPr>
          <p:cNvPr id="9" name="Color key" hidden="1">
            <a:extLst>
              <a:ext uri="{FF2B5EF4-FFF2-40B4-BE49-F238E27FC236}">
                <a16:creationId xmlns:a16="http://schemas.microsoft.com/office/drawing/2014/main" id="{E994BBA7-24EF-1145-9590-FE448793A8FA}"/>
              </a:ext>
            </a:extLst>
          </p:cNvPr>
          <p:cNvPicPr>
            <a:picLocks noChangeAspect="1"/>
          </p:cNvPicPr>
          <p:nvPr/>
        </p:nvPicPr>
        <p:blipFill rotWithShape="1">
          <a:blip r:embed="rId3"/>
          <a:srcRect l="63106" t="85350" r="3519" b="10062"/>
          <a:stretch/>
        </p:blipFill>
        <p:spPr>
          <a:xfrm>
            <a:off x="3501656" y="5450957"/>
            <a:ext cx="8087831" cy="786811"/>
          </a:xfrm>
          <a:prstGeom prst="rect">
            <a:avLst/>
          </a:prstGeom>
        </p:spPr>
      </p:pic>
      <p:pic>
        <p:nvPicPr>
          <p:cNvPr id="23" name="X-axis" hidden="1">
            <a:extLst>
              <a:ext uri="{FF2B5EF4-FFF2-40B4-BE49-F238E27FC236}">
                <a16:creationId xmlns:a16="http://schemas.microsoft.com/office/drawing/2014/main" id="{4343EC0F-1073-1643-9065-9E37491546DA}"/>
              </a:ext>
            </a:extLst>
          </p:cNvPr>
          <p:cNvPicPr>
            <a:picLocks noChangeAspect="1"/>
          </p:cNvPicPr>
          <p:nvPr/>
        </p:nvPicPr>
        <p:blipFill rotWithShape="1">
          <a:blip r:embed="rId3"/>
          <a:srcRect l="51353" t="78583" b="17585"/>
          <a:stretch/>
        </p:blipFill>
        <p:spPr>
          <a:xfrm>
            <a:off x="652127" y="4290591"/>
            <a:ext cx="11791231" cy="657093"/>
          </a:xfrm>
          <a:prstGeom prst="rect">
            <a:avLst/>
          </a:prstGeom>
        </p:spPr>
      </p:pic>
      <p:pic>
        <p:nvPicPr>
          <p:cNvPr id="13" name="Y-axis" hidden="1">
            <a:extLst>
              <a:ext uri="{FF2B5EF4-FFF2-40B4-BE49-F238E27FC236}">
                <a16:creationId xmlns:a16="http://schemas.microsoft.com/office/drawing/2014/main" id="{47ABD1AB-9E80-9D46-A14D-03852C2A3F2D}"/>
              </a:ext>
            </a:extLst>
          </p:cNvPr>
          <p:cNvPicPr>
            <a:picLocks noChangeAspect="1"/>
          </p:cNvPicPr>
          <p:nvPr/>
        </p:nvPicPr>
        <p:blipFill rotWithShape="1">
          <a:blip r:embed="rId4"/>
          <a:srcRect l="4283" t="5890" r="94496" b="83472"/>
          <a:stretch/>
        </p:blipFill>
        <p:spPr>
          <a:xfrm>
            <a:off x="459339" y="2632351"/>
            <a:ext cx="299113" cy="1843955"/>
          </a:xfrm>
          <a:prstGeom prst="rect">
            <a:avLst/>
          </a:prstGeom>
        </p:spPr>
      </p:pic>
      <p:pic>
        <p:nvPicPr>
          <p:cNvPr id="14" name="Y-axis label" hidden="1">
            <a:extLst>
              <a:ext uri="{FF2B5EF4-FFF2-40B4-BE49-F238E27FC236}">
                <a16:creationId xmlns:a16="http://schemas.microsoft.com/office/drawing/2014/main" id="{E107161A-F8D4-6844-972D-ABED8A8A766C}"/>
              </a:ext>
            </a:extLst>
          </p:cNvPr>
          <p:cNvPicPr>
            <a:picLocks noChangeAspect="1"/>
          </p:cNvPicPr>
          <p:nvPr/>
        </p:nvPicPr>
        <p:blipFill rotWithShape="1">
          <a:blip r:embed="rId4"/>
          <a:srcRect t="32733" r="95582" b="36290"/>
          <a:stretch/>
        </p:blipFill>
        <p:spPr>
          <a:xfrm>
            <a:off x="-296611" y="2014028"/>
            <a:ext cx="616536" cy="3058575"/>
          </a:xfrm>
          <a:prstGeom prst="rect">
            <a:avLst/>
          </a:prstGeom>
        </p:spPr>
      </p:pic>
      <p:pic>
        <p:nvPicPr>
          <p:cNvPr id="16" name="X-axis label" hidden="1">
            <a:extLst>
              <a:ext uri="{FF2B5EF4-FFF2-40B4-BE49-F238E27FC236}">
                <a16:creationId xmlns:a16="http://schemas.microsoft.com/office/drawing/2014/main" id="{2C9BC840-59E2-8546-8B7A-48E6D8191664}"/>
              </a:ext>
            </a:extLst>
          </p:cNvPr>
          <p:cNvPicPr>
            <a:picLocks noChangeAspect="1"/>
          </p:cNvPicPr>
          <p:nvPr/>
        </p:nvPicPr>
        <p:blipFill rotWithShape="1">
          <a:blip r:embed="rId4"/>
          <a:srcRect l="23598" t="94201" r="20831" b="2949"/>
          <a:stretch/>
        </p:blipFill>
        <p:spPr>
          <a:xfrm>
            <a:off x="1841056" y="4851049"/>
            <a:ext cx="8166137" cy="296230"/>
          </a:xfrm>
          <a:prstGeom prst="rect">
            <a:avLst/>
          </a:prstGeom>
        </p:spPr>
      </p:pic>
      <p:sp>
        <p:nvSpPr>
          <p:cNvPr id="6" name="Slide Number Placeholder 6">
            <a:extLst>
              <a:ext uri="{FF2B5EF4-FFF2-40B4-BE49-F238E27FC236}">
                <a16:creationId xmlns:a16="http://schemas.microsoft.com/office/drawing/2014/main" id="{3B059D93-4140-844C-97D0-072C02B5AAAF}"/>
              </a:ext>
            </a:extLst>
          </p:cNvPr>
          <p:cNvSpPr txBox="1">
            <a:spLocks/>
          </p:cNvSpPr>
          <p:nvPr/>
        </p:nvSpPr>
        <p:spPr>
          <a:xfrm>
            <a:off x="4724400" y="6572195"/>
            <a:ext cx="2743200" cy="365125"/>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fld id="{13462B80-D853-D54A-BDC2-64B866E8EF5A}" type="slidenum">
              <a:rPr lang="en-US" smtClean="0"/>
              <a:pPr algn="ctr"/>
              <a:t>14</a:t>
            </a:fld>
            <a:endParaRPr lang="en-US" dirty="0"/>
          </a:p>
        </p:txBody>
      </p:sp>
      <p:sp>
        <p:nvSpPr>
          <p:cNvPr id="7" name="Title">
            <a:extLst>
              <a:ext uri="{FF2B5EF4-FFF2-40B4-BE49-F238E27FC236}">
                <a16:creationId xmlns:a16="http://schemas.microsoft.com/office/drawing/2014/main" id="{E30AC44B-0997-4147-9D79-89E1F8F172F9}"/>
              </a:ext>
            </a:extLst>
          </p:cNvPr>
          <p:cNvSpPr/>
          <p:nvPr/>
        </p:nvSpPr>
        <p:spPr>
          <a:xfrm>
            <a:off x="0" y="162632"/>
            <a:ext cx="8570422" cy="506245"/>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3200" dirty="0">
                <a:solidFill>
                  <a:schemeClr val="bg1"/>
                </a:solidFill>
                <a:cs typeface="Arial" panose="020B0604020202020204" pitchFamily="34" charset="0"/>
              </a:rPr>
              <a:t>Results: Effect modification by county poverty rate</a:t>
            </a:r>
            <a:endParaRPr lang="en-US" sz="3600" dirty="0">
              <a:solidFill>
                <a:schemeClr val="bg1"/>
              </a:solidFill>
              <a:cs typeface="Arial" panose="020B0604020202020204" pitchFamily="34" charset="0"/>
            </a:endParaRPr>
          </a:p>
        </p:txBody>
      </p:sp>
      <p:cxnSp>
        <p:nvCxnSpPr>
          <p:cNvPr id="24" name="Arrow compare" hidden="1">
            <a:extLst>
              <a:ext uri="{FF2B5EF4-FFF2-40B4-BE49-F238E27FC236}">
                <a16:creationId xmlns:a16="http://schemas.microsoft.com/office/drawing/2014/main" id="{FE50100A-8D63-3442-B163-C3FBE596E907}"/>
              </a:ext>
            </a:extLst>
          </p:cNvPr>
          <p:cNvCxnSpPr>
            <a:cxnSpLocks/>
          </p:cNvCxnSpPr>
          <p:nvPr/>
        </p:nvCxnSpPr>
        <p:spPr>
          <a:xfrm flipH="1">
            <a:off x="6018028" y="3099729"/>
            <a:ext cx="2608521" cy="0"/>
          </a:xfrm>
          <a:prstGeom prst="straightConnector1">
            <a:avLst/>
          </a:prstGeom>
          <a:ln w="53975">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4" name="TextBox 3">
            <a:extLst>
              <a:ext uri="{FF2B5EF4-FFF2-40B4-BE49-F238E27FC236}">
                <a16:creationId xmlns:a16="http://schemas.microsoft.com/office/drawing/2014/main" id="{55239836-81EE-7248-C1F8-0DE9657D95FC}"/>
              </a:ext>
            </a:extLst>
          </p:cNvPr>
          <p:cNvSpPr txBox="1"/>
          <p:nvPr/>
        </p:nvSpPr>
        <p:spPr>
          <a:xfrm>
            <a:off x="1202704" y="2396004"/>
            <a:ext cx="9786590" cy="369332"/>
          </a:xfrm>
          <a:prstGeom prst="rect">
            <a:avLst/>
          </a:prstGeom>
          <a:noFill/>
        </p:spPr>
        <p:txBody>
          <a:bodyPr wrap="none" rtlCol="0">
            <a:spAutoFit/>
          </a:bodyPr>
          <a:lstStyle/>
          <a:p>
            <a:r>
              <a:rPr lang="en-US" sz="1800" dirty="0">
                <a:solidFill>
                  <a:srgbClr val="000000"/>
                </a:solidFill>
                <a:effectLst/>
                <a:ea typeface="Times New Roman" panose="02020603050405020304" pitchFamily="18" charset="0"/>
              </a:rPr>
              <a:t>Effect measure modification by county poverty rate: hurricane coefficient/interaction term coefficients</a:t>
            </a:r>
            <a:endParaRPr lang="en-US" sz="1800" dirty="0">
              <a:effectLst/>
              <a:ea typeface="Times New Roman" panose="02020603050405020304" pitchFamily="18" charset="0"/>
            </a:endParaRPr>
          </a:p>
        </p:txBody>
      </p:sp>
      <p:graphicFrame>
        <p:nvGraphicFramePr>
          <p:cNvPr id="8" name="Table 7">
            <a:extLst>
              <a:ext uri="{FF2B5EF4-FFF2-40B4-BE49-F238E27FC236}">
                <a16:creationId xmlns:a16="http://schemas.microsoft.com/office/drawing/2014/main" id="{742C4B55-3CED-A879-228A-C9B57102C225}"/>
              </a:ext>
            </a:extLst>
          </p:cNvPr>
          <p:cNvGraphicFramePr>
            <a:graphicFrameLocks noGrp="1"/>
          </p:cNvGraphicFramePr>
          <p:nvPr>
            <p:extLst>
              <p:ext uri="{D42A27DB-BD31-4B8C-83A1-F6EECF244321}">
                <p14:modId xmlns:p14="http://schemas.microsoft.com/office/powerpoint/2010/main" val="55548425"/>
              </p:ext>
            </p:extLst>
          </p:nvPr>
        </p:nvGraphicFramePr>
        <p:xfrm>
          <a:off x="2152384" y="2809251"/>
          <a:ext cx="7887230" cy="1239498"/>
        </p:xfrm>
        <a:graphic>
          <a:graphicData uri="http://schemas.openxmlformats.org/drawingml/2006/table">
            <a:tbl>
              <a:tblPr firstRow="1" firstCol="1" bandRow="1">
                <a:tableStyleId>{7DF18680-E054-41AD-8BC1-D1AEF772440D}</a:tableStyleId>
              </a:tblPr>
              <a:tblGrid>
                <a:gridCol w="1387760">
                  <a:extLst>
                    <a:ext uri="{9D8B030D-6E8A-4147-A177-3AD203B41FA5}">
                      <a16:colId xmlns:a16="http://schemas.microsoft.com/office/drawing/2014/main" val="1634962474"/>
                    </a:ext>
                  </a:extLst>
                </a:gridCol>
                <a:gridCol w="2706402">
                  <a:extLst>
                    <a:ext uri="{9D8B030D-6E8A-4147-A177-3AD203B41FA5}">
                      <a16:colId xmlns:a16="http://schemas.microsoft.com/office/drawing/2014/main" val="4219017040"/>
                    </a:ext>
                  </a:extLst>
                </a:gridCol>
                <a:gridCol w="3793068">
                  <a:extLst>
                    <a:ext uri="{9D8B030D-6E8A-4147-A177-3AD203B41FA5}">
                      <a16:colId xmlns:a16="http://schemas.microsoft.com/office/drawing/2014/main" val="4057171093"/>
                    </a:ext>
                  </a:extLst>
                </a:gridCol>
              </a:tblGrid>
              <a:tr h="295119">
                <a:tc>
                  <a:txBody>
                    <a:bodyPr/>
                    <a:lstStyle/>
                    <a:p>
                      <a:pPr algn="l"/>
                      <a:endParaRPr lang="en-US" sz="1900" kern="100" dirty="0">
                        <a:effectLst/>
                        <a:latin typeface="Calibri" panose="020F0502020204030204" pitchFamily="34" charset="0"/>
                        <a:cs typeface="Times New Roman" panose="02020603050405020304" pitchFamily="18" charset="0"/>
                      </a:endParaRPr>
                    </a:p>
                  </a:txBody>
                  <a:tcPr marL="107405" marR="107405" marT="0" marB="0" anchor="b"/>
                </a:tc>
                <a:tc>
                  <a:txBody>
                    <a:bodyPr/>
                    <a:lstStyle/>
                    <a:p>
                      <a:pPr marL="0" marR="0" algn="ctr">
                        <a:spcBef>
                          <a:spcPts val="0"/>
                        </a:spcBef>
                        <a:spcAft>
                          <a:spcPts val="0"/>
                        </a:spcAft>
                      </a:pPr>
                      <a:r>
                        <a:rPr lang="en-US" sz="1800" kern="100" dirty="0">
                          <a:effectLst/>
                        </a:rPr>
                        <a:t>Math: β (95% </a:t>
                      </a:r>
                      <a:r>
                        <a:rPr lang="en-US" sz="1800" kern="100" dirty="0" err="1">
                          <a:effectLst/>
                        </a:rPr>
                        <a:t>CrI</a:t>
                      </a:r>
                      <a:r>
                        <a:rPr lang="en-US" sz="1800" kern="100" dirty="0">
                          <a:effectLst/>
                        </a:rPr>
                        <a:t>)</a:t>
                      </a:r>
                      <a:endParaRPr lang="en-US" sz="1900" kern="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107405" marR="107405" marT="0" marB="0" anchor="b"/>
                </a:tc>
                <a:tc>
                  <a:txBody>
                    <a:bodyPr/>
                    <a:lstStyle/>
                    <a:p>
                      <a:pPr marL="0" marR="0" algn="ctr">
                        <a:spcBef>
                          <a:spcPts val="0"/>
                        </a:spcBef>
                        <a:spcAft>
                          <a:spcPts val="0"/>
                        </a:spcAft>
                      </a:pPr>
                      <a:r>
                        <a:rPr lang="en-US" sz="1800" kern="100">
                          <a:effectLst/>
                        </a:rPr>
                        <a:t>RLA: β (95% CrI)</a:t>
                      </a:r>
                      <a:endParaRPr lang="en-US" sz="19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107405" marR="107405" marT="0" marB="0" anchor="b"/>
                </a:tc>
                <a:extLst>
                  <a:ext uri="{0D108BD9-81ED-4DB2-BD59-A6C34878D82A}">
                    <a16:rowId xmlns:a16="http://schemas.microsoft.com/office/drawing/2014/main" val="3666802565"/>
                  </a:ext>
                </a:extLst>
              </a:tr>
              <a:tr h="314793">
                <a:tc>
                  <a:txBody>
                    <a:bodyPr/>
                    <a:lstStyle/>
                    <a:p>
                      <a:pPr marL="0" marR="0" algn="ctr">
                        <a:spcBef>
                          <a:spcPts val="0"/>
                        </a:spcBef>
                        <a:spcAft>
                          <a:spcPts val="0"/>
                        </a:spcAft>
                      </a:pPr>
                      <a:r>
                        <a:rPr lang="en-US" sz="1800" kern="100" dirty="0" err="1">
                          <a:effectLst/>
                        </a:rPr>
                        <a:t>Tertile</a:t>
                      </a:r>
                      <a:r>
                        <a:rPr lang="en-US" sz="1800" kern="100" dirty="0">
                          <a:effectLst/>
                        </a:rPr>
                        <a:t> 1</a:t>
                      </a:r>
                      <a:endParaRPr lang="en-US" sz="1900" kern="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107405" marR="107405" marT="0" marB="0" anchor="b"/>
                </a:tc>
                <a:tc>
                  <a:txBody>
                    <a:bodyPr/>
                    <a:lstStyle/>
                    <a:p>
                      <a:pPr marL="0" marR="0" algn="ctr">
                        <a:spcBef>
                          <a:spcPts val="0"/>
                        </a:spcBef>
                        <a:spcAft>
                          <a:spcPts val="0"/>
                        </a:spcAft>
                      </a:pPr>
                      <a:r>
                        <a:rPr lang="en-US" sz="1800" kern="100" dirty="0">
                          <a:effectLst/>
                        </a:rPr>
                        <a:t>0.00 (reference)</a:t>
                      </a:r>
                      <a:endParaRPr lang="en-US" sz="1900" kern="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107405" marR="107405" marT="0" marB="0" anchor="b"/>
                </a:tc>
                <a:tc>
                  <a:txBody>
                    <a:bodyPr/>
                    <a:lstStyle/>
                    <a:p>
                      <a:pPr marL="0" marR="0" algn="ctr">
                        <a:spcBef>
                          <a:spcPts val="0"/>
                        </a:spcBef>
                        <a:spcAft>
                          <a:spcPts val="0"/>
                        </a:spcAft>
                      </a:pPr>
                      <a:r>
                        <a:rPr lang="en-US" sz="1800" kern="100">
                          <a:effectLst/>
                        </a:rPr>
                        <a:t>0.00 (reference)</a:t>
                      </a:r>
                      <a:endParaRPr lang="en-US" sz="19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107405" marR="107405" marT="0" marB="0" anchor="b"/>
                </a:tc>
                <a:extLst>
                  <a:ext uri="{0D108BD9-81ED-4DB2-BD59-A6C34878D82A}">
                    <a16:rowId xmlns:a16="http://schemas.microsoft.com/office/drawing/2014/main" val="165599585"/>
                  </a:ext>
                </a:extLst>
              </a:tr>
              <a:tr h="314793">
                <a:tc>
                  <a:txBody>
                    <a:bodyPr/>
                    <a:lstStyle/>
                    <a:p>
                      <a:pPr marL="0" marR="0" algn="ctr">
                        <a:spcBef>
                          <a:spcPts val="0"/>
                        </a:spcBef>
                        <a:spcAft>
                          <a:spcPts val="0"/>
                        </a:spcAft>
                      </a:pPr>
                      <a:r>
                        <a:rPr lang="en-US" sz="1800" kern="100">
                          <a:effectLst/>
                        </a:rPr>
                        <a:t>Tertile 2</a:t>
                      </a:r>
                      <a:endParaRPr lang="en-US" sz="19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107405" marR="107405" marT="0" marB="0" anchor="b"/>
                </a:tc>
                <a:tc>
                  <a:txBody>
                    <a:bodyPr/>
                    <a:lstStyle/>
                    <a:p>
                      <a:pPr marL="0" marR="0" algn="ctr">
                        <a:spcBef>
                          <a:spcPts val="0"/>
                        </a:spcBef>
                        <a:spcAft>
                          <a:spcPts val="0"/>
                        </a:spcAft>
                      </a:pPr>
                      <a:r>
                        <a:rPr lang="en-US" sz="1800" kern="100" dirty="0">
                          <a:effectLst/>
                        </a:rPr>
                        <a:t>-0.09 (-0.20, 0.02)</a:t>
                      </a:r>
                      <a:endParaRPr lang="en-US" sz="1900" kern="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107405" marR="107405" marT="0" marB="0" anchor="b"/>
                </a:tc>
                <a:tc>
                  <a:txBody>
                    <a:bodyPr/>
                    <a:lstStyle/>
                    <a:p>
                      <a:pPr marL="0" marR="0" algn="ctr">
                        <a:spcBef>
                          <a:spcPts val="0"/>
                        </a:spcBef>
                        <a:spcAft>
                          <a:spcPts val="0"/>
                        </a:spcAft>
                      </a:pPr>
                      <a:r>
                        <a:rPr lang="en-US" sz="1800" kern="100" dirty="0">
                          <a:effectLst/>
                        </a:rPr>
                        <a:t>-0.12 (-0.21, -0.03)</a:t>
                      </a:r>
                      <a:endParaRPr lang="en-US" sz="1900" kern="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107405" marR="107405" marT="0" marB="0" anchor="b"/>
                </a:tc>
                <a:extLst>
                  <a:ext uri="{0D108BD9-81ED-4DB2-BD59-A6C34878D82A}">
                    <a16:rowId xmlns:a16="http://schemas.microsoft.com/office/drawing/2014/main" val="1239917088"/>
                  </a:ext>
                </a:extLst>
              </a:tr>
              <a:tr h="314793">
                <a:tc>
                  <a:txBody>
                    <a:bodyPr/>
                    <a:lstStyle/>
                    <a:p>
                      <a:pPr marL="0" marR="0" algn="ctr">
                        <a:spcBef>
                          <a:spcPts val="0"/>
                        </a:spcBef>
                        <a:spcAft>
                          <a:spcPts val="0"/>
                        </a:spcAft>
                      </a:pPr>
                      <a:r>
                        <a:rPr lang="en-US" sz="1800" kern="100" dirty="0" err="1">
                          <a:effectLst/>
                        </a:rPr>
                        <a:t>Tertile</a:t>
                      </a:r>
                      <a:r>
                        <a:rPr lang="en-US" sz="1800" kern="100" dirty="0">
                          <a:effectLst/>
                        </a:rPr>
                        <a:t> 3</a:t>
                      </a:r>
                      <a:endParaRPr lang="en-US" sz="1900" kern="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107405" marR="107405" marT="0" marB="0" anchor="b"/>
                </a:tc>
                <a:tc>
                  <a:txBody>
                    <a:bodyPr/>
                    <a:lstStyle/>
                    <a:p>
                      <a:pPr marL="0" marR="0" algn="ctr">
                        <a:spcBef>
                          <a:spcPts val="0"/>
                        </a:spcBef>
                        <a:spcAft>
                          <a:spcPts val="0"/>
                        </a:spcAft>
                      </a:pPr>
                      <a:r>
                        <a:rPr lang="en-US" sz="1800" kern="100">
                          <a:effectLst/>
                        </a:rPr>
                        <a:t>-0.08 (-0.20, 0.03)</a:t>
                      </a:r>
                      <a:endParaRPr lang="en-US" sz="19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107405" marR="107405" marT="0" marB="0" anchor="b"/>
                </a:tc>
                <a:tc>
                  <a:txBody>
                    <a:bodyPr/>
                    <a:lstStyle/>
                    <a:p>
                      <a:pPr marL="0" marR="0" algn="ctr">
                        <a:spcBef>
                          <a:spcPts val="0"/>
                        </a:spcBef>
                        <a:spcAft>
                          <a:spcPts val="0"/>
                        </a:spcAft>
                      </a:pPr>
                      <a:r>
                        <a:rPr lang="en-US" sz="1800" kern="100" dirty="0">
                          <a:effectLst/>
                        </a:rPr>
                        <a:t>-0.04 (-0.14, 0.06)</a:t>
                      </a:r>
                      <a:endParaRPr lang="en-US" sz="1900" kern="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107405" marR="107405" marT="0" marB="0" anchor="b"/>
                </a:tc>
                <a:extLst>
                  <a:ext uri="{0D108BD9-81ED-4DB2-BD59-A6C34878D82A}">
                    <a16:rowId xmlns:a16="http://schemas.microsoft.com/office/drawing/2014/main" val="2083919049"/>
                  </a:ext>
                </a:extLst>
              </a:tr>
            </a:tbl>
          </a:graphicData>
        </a:graphic>
      </p:graphicFrame>
      <p:sp>
        <p:nvSpPr>
          <p:cNvPr id="3" name="Parks et al.">
            <a:extLst>
              <a:ext uri="{FF2B5EF4-FFF2-40B4-BE49-F238E27FC236}">
                <a16:creationId xmlns:a16="http://schemas.microsoft.com/office/drawing/2014/main" id="{E956A473-7ACC-071E-29EA-F8C8E766522C}"/>
              </a:ext>
            </a:extLst>
          </p:cNvPr>
          <p:cNvSpPr txBox="1"/>
          <p:nvPr/>
        </p:nvSpPr>
        <p:spPr>
          <a:xfrm>
            <a:off x="87980" y="6518439"/>
            <a:ext cx="4508404" cy="338554"/>
          </a:xfrm>
          <a:prstGeom prst="rect">
            <a:avLst/>
          </a:prstGeom>
          <a:noFill/>
        </p:spPr>
        <p:txBody>
          <a:bodyPr wrap="square" rtlCol="0">
            <a:spAutoFit/>
          </a:bodyPr>
          <a:lstStyle/>
          <a:p>
            <a:r>
              <a:rPr lang="en-US" sz="1600" dirty="0">
                <a:solidFill>
                  <a:schemeClr val="tx1">
                    <a:lumMod val="50000"/>
                    <a:lumOff val="50000"/>
                  </a:schemeClr>
                </a:solidFill>
              </a:rPr>
              <a:t>Unpublished study, please do not copy or distribute</a:t>
            </a:r>
          </a:p>
        </p:txBody>
      </p:sp>
      <p:sp>
        <p:nvSpPr>
          <p:cNvPr id="5" name="TextBox 4">
            <a:extLst>
              <a:ext uri="{FF2B5EF4-FFF2-40B4-BE49-F238E27FC236}">
                <a16:creationId xmlns:a16="http://schemas.microsoft.com/office/drawing/2014/main" id="{D04BD4E0-B855-89E3-7790-EAC362975647}"/>
              </a:ext>
            </a:extLst>
          </p:cNvPr>
          <p:cNvSpPr txBox="1"/>
          <p:nvPr/>
        </p:nvSpPr>
        <p:spPr>
          <a:xfrm>
            <a:off x="9392479" y="6554851"/>
            <a:ext cx="2743200" cy="338554"/>
          </a:xfrm>
          <a:prstGeom prst="rect">
            <a:avLst/>
          </a:prstGeom>
          <a:noFill/>
        </p:spPr>
        <p:txBody>
          <a:bodyPr wrap="square" rtlCol="0">
            <a:spAutoFit/>
          </a:bodyPr>
          <a:lstStyle/>
          <a:p>
            <a:r>
              <a:rPr lang="en-US" sz="1600" dirty="0">
                <a:solidFill>
                  <a:srgbClr val="000000"/>
                </a:solidFill>
              </a:rPr>
              <a:t>Meltzer et al., </a:t>
            </a:r>
            <a:r>
              <a:rPr lang="en-US" sz="1600" i="1" dirty="0">
                <a:solidFill>
                  <a:srgbClr val="000000"/>
                </a:solidFill>
              </a:rPr>
              <a:t>In Preparation</a:t>
            </a:r>
            <a:endParaRPr lang="en-US" sz="1600" dirty="0">
              <a:solidFill>
                <a:srgbClr val="000000"/>
              </a:solidFill>
            </a:endParaRPr>
          </a:p>
        </p:txBody>
      </p:sp>
    </p:spTree>
    <p:extLst>
      <p:ext uri="{BB962C8B-B14F-4D97-AF65-F5344CB8AC3E}">
        <p14:creationId xmlns:p14="http://schemas.microsoft.com/office/powerpoint/2010/main" val="94829367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ontent Placeholder 2">
            <a:extLst>
              <a:ext uri="{FF2B5EF4-FFF2-40B4-BE49-F238E27FC236}">
                <a16:creationId xmlns:a16="http://schemas.microsoft.com/office/drawing/2014/main" id="{06A5A6C0-6732-5149-ACA3-40AD87EB5A63}"/>
              </a:ext>
            </a:extLst>
          </p:cNvPr>
          <p:cNvSpPr txBox="1">
            <a:spLocks/>
          </p:cNvSpPr>
          <p:nvPr/>
        </p:nvSpPr>
        <p:spPr>
          <a:xfrm>
            <a:off x="464309" y="978114"/>
            <a:ext cx="7003291" cy="5199881"/>
          </a:xfrm>
        </p:spPr>
        <p:txBody>
          <a:bodyPr>
            <a:no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GB" sz="2000" dirty="0">
                <a:solidFill>
                  <a:srgbClr val="000000"/>
                </a:solidFill>
              </a:rPr>
              <a:t>Negative association between hurricanes and standardized test scores only observed in some states</a:t>
            </a:r>
          </a:p>
          <a:p>
            <a:pPr lvl="1"/>
            <a:r>
              <a:rPr lang="en-GB" sz="1600" dirty="0">
                <a:solidFill>
                  <a:srgbClr val="000000"/>
                </a:solidFill>
              </a:rPr>
              <a:t>North Carolina (math)</a:t>
            </a:r>
          </a:p>
          <a:p>
            <a:pPr lvl="1"/>
            <a:r>
              <a:rPr lang="en-GB" sz="1600" dirty="0">
                <a:solidFill>
                  <a:srgbClr val="000000"/>
                </a:solidFill>
              </a:rPr>
              <a:t>Texas (RLA)</a:t>
            </a:r>
          </a:p>
          <a:p>
            <a:pPr lvl="1"/>
            <a:r>
              <a:rPr lang="en-GB" sz="1600" dirty="0">
                <a:solidFill>
                  <a:srgbClr val="000000"/>
                </a:solidFill>
              </a:rPr>
              <a:t>Florida (positive)</a:t>
            </a:r>
          </a:p>
          <a:p>
            <a:r>
              <a:rPr lang="en-GB" sz="2000" dirty="0">
                <a:solidFill>
                  <a:srgbClr val="000000"/>
                </a:solidFill>
              </a:rPr>
              <a:t>Certain groups at greater risk of lapses in educational attainment</a:t>
            </a:r>
          </a:p>
          <a:p>
            <a:pPr lvl="1"/>
            <a:r>
              <a:rPr lang="en-GB" sz="1600" dirty="0">
                <a:solidFill>
                  <a:srgbClr val="000000"/>
                </a:solidFill>
              </a:rPr>
              <a:t>Native American, Black, Hispanic/Latinx</a:t>
            </a:r>
          </a:p>
          <a:p>
            <a:pPr lvl="1"/>
            <a:r>
              <a:rPr lang="en-GB" sz="1600" dirty="0">
                <a:solidFill>
                  <a:srgbClr val="000000"/>
                </a:solidFill>
              </a:rPr>
              <a:t>Low socioeconomic status</a:t>
            </a:r>
          </a:p>
          <a:p>
            <a:pPr lvl="1"/>
            <a:r>
              <a:rPr lang="en-GB" sz="1600" dirty="0">
                <a:solidFill>
                  <a:srgbClr val="000000"/>
                </a:solidFill>
              </a:rPr>
              <a:t>English language learners (RLA)</a:t>
            </a:r>
            <a:endParaRPr lang="en-GB" sz="2000" dirty="0">
              <a:solidFill>
                <a:srgbClr val="000000"/>
              </a:solidFill>
            </a:endParaRPr>
          </a:p>
          <a:p>
            <a:r>
              <a:rPr lang="en-GB" sz="2000" dirty="0">
                <a:solidFill>
                  <a:srgbClr val="000000"/>
                </a:solidFill>
              </a:rPr>
              <a:t>Next steps</a:t>
            </a:r>
          </a:p>
          <a:p>
            <a:pPr lvl="1"/>
            <a:r>
              <a:rPr lang="en-GB" sz="1600" dirty="0">
                <a:solidFill>
                  <a:srgbClr val="000000"/>
                </a:solidFill>
              </a:rPr>
              <a:t>Evaluate all tropical cyclones in addition to hurricanes</a:t>
            </a:r>
          </a:p>
          <a:p>
            <a:pPr lvl="1"/>
            <a:r>
              <a:rPr lang="en-GB" sz="1600" dirty="0" err="1">
                <a:solidFill>
                  <a:srgbClr val="000000"/>
                </a:solidFill>
              </a:rPr>
              <a:t>Analyze</a:t>
            </a:r>
            <a:r>
              <a:rPr lang="en-GB" sz="1600" dirty="0">
                <a:solidFill>
                  <a:srgbClr val="000000"/>
                </a:solidFill>
              </a:rPr>
              <a:t> lagged effects of fall hurricane season on following spring testing</a:t>
            </a:r>
          </a:p>
        </p:txBody>
      </p:sp>
      <p:sp>
        <p:nvSpPr>
          <p:cNvPr id="5" name="Rectangle 4">
            <a:extLst>
              <a:ext uri="{FF2B5EF4-FFF2-40B4-BE49-F238E27FC236}">
                <a16:creationId xmlns:a16="http://schemas.microsoft.com/office/drawing/2014/main" id="{B09F8F70-7326-7D4E-8525-B9D7A1C47745}"/>
              </a:ext>
            </a:extLst>
          </p:cNvPr>
          <p:cNvSpPr/>
          <p:nvPr/>
        </p:nvSpPr>
        <p:spPr>
          <a:xfrm>
            <a:off x="0" y="162632"/>
            <a:ext cx="1766923" cy="506245"/>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3200" dirty="0">
                <a:cs typeface="Arial" panose="020B0604020202020204" pitchFamily="34" charset="0"/>
              </a:rPr>
              <a:t>Summary</a:t>
            </a:r>
          </a:p>
        </p:txBody>
      </p:sp>
      <p:sp>
        <p:nvSpPr>
          <p:cNvPr id="6" name="Slide Number Placeholder 6">
            <a:extLst>
              <a:ext uri="{FF2B5EF4-FFF2-40B4-BE49-F238E27FC236}">
                <a16:creationId xmlns:a16="http://schemas.microsoft.com/office/drawing/2014/main" id="{3AAD3EEA-FE7A-D647-B050-9AC21F3D8768}"/>
              </a:ext>
            </a:extLst>
          </p:cNvPr>
          <p:cNvSpPr txBox="1">
            <a:spLocks/>
          </p:cNvSpPr>
          <p:nvPr/>
        </p:nvSpPr>
        <p:spPr>
          <a:xfrm>
            <a:off x="4724400" y="6572195"/>
            <a:ext cx="2743200" cy="365125"/>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fld id="{13462B80-D853-D54A-BDC2-64B866E8EF5A}" type="slidenum">
              <a:rPr lang="en-US" smtClean="0"/>
              <a:pPr algn="ctr"/>
              <a:t>15</a:t>
            </a:fld>
            <a:endParaRPr lang="en-US" dirty="0"/>
          </a:p>
        </p:txBody>
      </p:sp>
      <p:pic>
        <p:nvPicPr>
          <p:cNvPr id="8" name="Picture 7">
            <a:extLst>
              <a:ext uri="{FF2B5EF4-FFF2-40B4-BE49-F238E27FC236}">
                <a16:creationId xmlns:a16="http://schemas.microsoft.com/office/drawing/2014/main" id="{D5DDF3A9-02A0-CD42-8493-9C73554DC6E6}"/>
              </a:ext>
            </a:extLst>
          </p:cNvPr>
          <p:cNvPicPr>
            <a:picLocks noChangeAspect="1"/>
          </p:cNvPicPr>
          <p:nvPr/>
        </p:nvPicPr>
        <p:blipFill>
          <a:blip r:embed="rId3"/>
          <a:srcRect/>
          <a:stretch/>
        </p:blipFill>
        <p:spPr>
          <a:xfrm>
            <a:off x="7612891" y="475696"/>
            <a:ext cx="4083327" cy="5769918"/>
          </a:xfrm>
          <a:prstGeom prst="rect">
            <a:avLst/>
          </a:prstGeom>
        </p:spPr>
      </p:pic>
      <p:sp>
        <p:nvSpPr>
          <p:cNvPr id="2" name="Parks et al.">
            <a:extLst>
              <a:ext uri="{FF2B5EF4-FFF2-40B4-BE49-F238E27FC236}">
                <a16:creationId xmlns:a16="http://schemas.microsoft.com/office/drawing/2014/main" id="{203F688C-EFF7-72F1-A60A-53D243C8A062}"/>
              </a:ext>
            </a:extLst>
          </p:cNvPr>
          <p:cNvSpPr txBox="1"/>
          <p:nvPr/>
        </p:nvSpPr>
        <p:spPr>
          <a:xfrm>
            <a:off x="87980" y="6518439"/>
            <a:ext cx="4508404" cy="338554"/>
          </a:xfrm>
          <a:prstGeom prst="rect">
            <a:avLst/>
          </a:prstGeom>
          <a:noFill/>
        </p:spPr>
        <p:txBody>
          <a:bodyPr wrap="square" rtlCol="0">
            <a:spAutoFit/>
          </a:bodyPr>
          <a:lstStyle/>
          <a:p>
            <a:r>
              <a:rPr lang="en-US" sz="1600" dirty="0">
                <a:solidFill>
                  <a:schemeClr val="tx1">
                    <a:lumMod val="50000"/>
                    <a:lumOff val="50000"/>
                  </a:schemeClr>
                </a:solidFill>
              </a:rPr>
              <a:t>Unpublished study, please do not copy or distribute</a:t>
            </a:r>
          </a:p>
        </p:txBody>
      </p:sp>
      <p:sp>
        <p:nvSpPr>
          <p:cNvPr id="4" name="TextBox 3">
            <a:extLst>
              <a:ext uri="{FF2B5EF4-FFF2-40B4-BE49-F238E27FC236}">
                <a16:creationId xmlns:a16="http://schemas.microsoft.com/office/drawing/2014/main" id="{EF729F84-A7E1-CB93-F763-0969BFDFD403}"/>
              </a:ext>
            </a:extLst>
          </p:cNvPr>
          <p:cNvSpPr txBox="1"/>
          <p:nvPr/>
        </p:nvSpPr>
        <p:spPr>
          <a:xfrm>
            <a:off x="9392479" y="6554851"/>
            <a:ext cx="2743200" cy="338554"/>
          </a:xfrm>
          <a:prstGeom prst="rect">
            <a:avLst/>
          </a:prstGeom>
          <a:noFill/>
        </p:spPr>
        <p:txBody>
          <a:bodyPr wrap="square" rtlCol="0">
            <a:spAutoFit/>
          </a:bodyPr>
          <a:lstStyle/>
          <a:p>
            <a:r>
              <a:rPr lang="en-US" sz="1600" dirty="0">
                <a:solidFill>
                  <a:srgbClr val="000000"/>
                </a:solidFill>
              </a:rPr>
              <a:t>Meltzer et al., </a:t>
            </a:r>
            <a:r>
              <a:rPr lang="en-US" sz="1600" i="1" dirty="0">
                <a:solidFill>
                  <a:srgbClr val="000000"/>
                </a:solidFill>
              </a:rPr>
              <a:t>In Preparation</a:t>
            </a:r>
            <a:endParaRPr lang="en-US" sz="1600" dirty="0">
              <a:solidFill>
                <a:srgbClr val="000000"/>
              </a:solidFill>
            </a:endParaRPr>
          </a:p>
        </p:txBody>
      </p:sp>
    </p:spTree>
    <p:extLst>
      <p:ext uri="{BB962C8B-B14F-4D97-AF65-F5344CB8AC3E}">
        <p14:creationId xmlns:p14="http://schemas.microsoft.com/office/powerpoint/2010/main" val="57008788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7">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7">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7">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7">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7">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7">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7">
                                            <p:txEl>
                                              <p:pRg st="7" end="7"/>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7">
                                            <p:txEl>
                                              <p:pRg st="8" end="8"/>
                                            </p:txEl>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nodeType="clickEffect">
                                  <p:stCondLst>
                                    <p:cond delay="0"/>
                                  </p:stCondLst>
                                  <p:childTnLst>
                                    <p:set>
                                      <p:cBhvr>
                                        <p:cTn id="42" dur="1" fill="hold">
                                          <p:stCondLst>
                                            <p:cond delay="0"/>
                                          </p:stCondLst>
                                        </p:cTn>
                                        <p:tgtEl>
                                          <p:spTgt spid="7">
                                            <p:txEl>
                                              <p:pRg st="9" end="9"/>
                                            </p:txEl>
                                          </p:spTgt>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nodeType="clickEffect">
                                  <p:stCondLst>
                                    <p:cond delay="0"/>
                                  </p:stCondLst>
                                  <p:childTnLst>
                                    <p:set>
                                      <p:cBhvr>
                                        <p:cTn id="46" dur="1" fill="hold">
                                          <p:stCondLst>
                                            <p:cond delay="0"/>
                                          </p:stCondLst>
                                        </p:cTn>
                                        <p:tgtEl>
                                          <p:spTgt spid="7">
                                            <p:txEl>
                                              <p:pRg st="10" end="1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4294967295"/>
          </p:nvPr>
        </p:nvSpPr>
        <p:spPr>
          <a:xfrm>
            <a:off x="495782" y="1456998"/>
            <a:ext cx="5486400" cy="3572517"/>
          </a:xfrm>
        </p:spPr>
        <p:txBody>
          <a:bodyPr>
            <a:normAutofit fontScale="92500" lnSpcReduction="20000"/>
          </a:bodyPr>
          <a:lstStyle/>
          <a:p>
            <a:r>
              <a:rPr lang="en-GB" b="1" dirty="0">
                <a:solidFill>
                  <a:srgbClr val="000000"/>
                </a:solidFill>
              </a:rPr>
              <a:t>University of Washington</a:t>
            </a:r>
          </a:p>
          <a:p>
            <a:pPr lvl="1"/>
            <a:r>
              <a:rPr lang="en-GB" sz="1800" dirty="0">
                <a:solidFill>
                  <a:srgbClr val="000000"/>
                </a:solidFill>
              </a:rPr>
              <a:t>Joan Casey</a:t>
            </a:r>
          </a:p>
          <a:p>
            <a:r>
              <a:rPr lang="en-GB" b="1" dirty="0"/>
              <a:t>Columbia University</a:t>
            </a:r>
          </a:p>
          <a:p>
            <a:pPr lvl="1"/>
            <a:r>
              <a:rPr lang="en-GB" sz="1800" b="1" dirty="0"/>
              <a:t>Gabriella Y </a:t>
            </a:r>
            <a:r>
              <a:rPr lang="en-GB" sz="1800" b="1" dirty="0" err="1"/>
              <a:t>Melzter</a:t>
            </a:r>
            <a:r>
              <a:rPr lang="en-GB" sz="1800" dirty="0"/>
              <a:t>, Marianthi-Anna Kioumourtzoglou, Robbie M Parks</a:t>
            </a:r>
            <a:endParaRPr lang="en-GB" sz="2800" dirty="0"/>
          </a:p>
          <a:p>
            <a:r>
              <a:rPr lang="en-GB" b="1" dirty="0">
                <a:solidFill>
                  <a:srgbClr val="000000"/>
                </a:solidFill>
              </a:rPr>
              <a:t>Harvard University</a:t>
            </a:r>
          </a:p>
          <a:p>
            <a:pPr lvl="1"/>
            <a:r>
              <a:rPr lang="en-GB" sz="1800" dirty="0">
                <a:solidFill>
                  <a:srgbClr val="000000"/>
                </a:solidFill>
              </a:rPr>
              <a:t>Joel Schwartz</a:t>
            </a:r>
            <a:endParaRPr lang="en-GB" sz="2800" b="1" dirty="0">
              <a:solidFill>
                <a:srgbClr val="000000"/>
              </a:solidFill>
            </a:endParaRPr>
          </a:p>
          <a:p>
            <a:r>
              <a:rPr lang="en-GB" b="1" dirty="0">
                <a:solidFill>
                  <a:srgbClr val="000000"/>
                </a:solidFill>
              </a:rPr>
              <a:t>Yale University</a:t>
            </a:r>
          </a:p>
          <a:p>
            <a:pPr lvl="1"/>
            <a:r>
              <a:rPr lang="en-GB" sz="1800" dirty="0">
                <a:solidFill>
                  <a:srgbClr val="000000"/>
                </a:solidFill>
              </a:rPr>
              <a:t>Michelle L Bell</a:t>
            </a:r>
          </a:p>
          <a:p>
            <a:r>
              <a:rPr lang="en-GB" b="1" dirty="0">
                <a:solidFill>
                  <a:srgbClr val="000000"/>
                </a:solidFill>
              </a:rPr>
              <a:t>Colorado State University</a:t>
            </a:r>
          </a:p>
          <a:p>
            <a:pPr lvl="1"/>
            <a:r>
              <a:rPr lang="en-GB" sz="1800" dirty="0">
                <a:solidFill>
                  <a:srgbClr val="000000"/>
                </a:solidFill>
              </a:rPr>
              <a:t>G Brooke Anderson</a:t>
            </a:r>
          </a:p>
        </p:txBody>
      </p:sp>
      <p:sp>
        <p:nvSpPr>
          <p:cNvPr id="4" name="Content Placeholder 2">
            <a:extLst>
              <a:ext uri="{FF2B5EF4-FFF2-40B4-BE49-F238E27FC236}">
                <a16:creationId xmlns:a16="http://schemas.microsoft.com/office/drawing/2014/main" id="{BA0A7E05-D5D5-C74E-A9C0-15764839862C}"/>
              </a:ext>
            </a:extLst>
          </p:cNvPr>
          <p:cNvSpPr txBox="1">
            <a:spLocks/>
          </p:cNvSpPr>
          <p:nvPr/>
        </p:nvSpPr>
        <p:spPr>
          <a:xfrm>
            <a:off x="6096000" y="1340768"/>
            <a:ext cx="5486400" cy="5184576"/>
          </a:xfrm>
        </p:spPr>
        <p:txBody>
          <a:bodyPr>
            <a:norm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GB" sz="1800" dirty="0">
                <a:solidFill>
                  <a:srgbClr val="000000"/>
                </a:solidFill>
              </a:rPr>
              <a:t>Supported by:</a:t>
            </a:r>
          </a:p>
          <a:p>
            <a:pPr lvl="1"/>
            <a:r>
              <a:rPr lang="en-GB" sz="1400" dirty="0">
                <a:solidFill>
                  <a:srgbClr val="000000"/>
                </a:solidFill>
              </a:rPr>
              <a:t>5T32ES007322-21 </a:t>
            </a:r>
          </a:p>
          <a:p>
            <a:pPr lvl="1"/>
            <a:r>
              <a:rPr lang="en-GB" sz="1400" dirty="0">
                <a:solidFill>
                  <a:srgbClr val="000000"/>
                </a:solidFill>
              </a:rPr>
              <a:t>R00ES033742 </a:t>
            </a:r>
          </a:p>
          <a:p>
            <a:pPr marL="457200" lvl="1" indent="0">
              <a:buFont typeface="Arial" pitchFamily="34" charset="0"/>
              <a:buNone/>
            </a:pPr>
            <a:endParaRPr lang="en-GB" sz="1400" dirty="0">
              <a:solidFill>
                <a:srgbClr val="000000"/>
              </a:solidFill>
            </a:endParaRPr>
          </a:p>
          <a:p>
            <a:pPr lvl="1"/>
            <a:endParaRPr lang="en-GB" sz="1400" b="1" dirty="0">
              <a:solidFill>
                <a:srgbClr val="000000"/>
              </a:solidFill>
            </a:endParaRPr>
          </a:p>
        </p:txBody>
      </p:sp>
      <p:sp>
        <p:nvSpPr>
          <p:cNvPr id="11" name="Rectangle 10">
            <a:extLst>
              <a:ext uri="{FF2B5EF4-FFF2-40B4-BE49-F238E27FC236}">
                <a16:creationId xmlns:a16="http://schemas.microsoft.com/office/drawing/2014/main" id="{86BBDAA0-2689-3449-9D96-B7C9AA977A4C}"/>
              </a:ext>
            </a:extLst>
          </p:cNvPr>
          <p:cNvSpPr/>
          <p:nvPr/>
        </p:nvSpPr>
        <p:spPr>
          <a:xfrm>
            <a:off x="0" y="171347"/>
            <a:ext cx="6549292" cy="506245"/>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3200" dirty="0">
                <a:cs typeface="Arial" panose="020B0604020202020204" pitchFamily="34" charset="0"/>
              </a:rPr>
              <a:t>Co-authors, collaborators, and funding</a:t>
            </a:r>
          </a:p>
        </p:txBody>
      </p:sp>
      <p:sp>
        <p:nvSpPr>
          <p:cNvPr id="10" name="Slide Number Placeholder 6">
            <a:extLst>
              <a:ext uri="{FF2B5EF4-FFF2-40B4-BE49-F238E27FC236}">
                <a16:creationId xmlns:a16="http://schemas.microsoft.com/office/drawing/2014/main" id="{EA4C0385-A160-3C44-B9F9-075672C9A03C}"/>
              </a:ext>
            </a:extLst>
          </p:cNvPr>
          <p:cNvSpPr txBox="1">
            <a:spLocks/>
          </p:cNvSpPr>
          <p:nvPr/>
        </p:nvSpPr>
        <p:spPr>
          <a:xfrm>
            <a:off x="4724400" y="6572195"/>
            <a:ext cx="2743200" cy="365125"/>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fld id="{13462B80-D853-D54A-BDC2-64B866E8EF5A}" type="slidenum">
              <a:rPr lang="en-US" smtClean="0"/>
              <a:pPr algn="ctr"/>
              <a:t>16</a:t>
            </a:fld>
            <a:endParaRPr lang="en-US" dirty="0"/>
          </a:p>
        </p:txBody>
      </p:sp>
      <p:pic>
        <p:nvPicPr>
          <p:cNvPr id="6" name="Picture 5">
            <a:extLst>
              <a:ext uri="{FF2B5EF4-FFF2-40B4-BE49-F238E27FC236}">
                <a16:creationId xmlns:a16="http://schemas.microsoft.com/office/drawing/2014/main" id="{889EC9D6-DFFE-E6ED-3B6B-D889E0B82E87}"/>
              </a:ext>
            </a:extLst>
          </p:cNvPr>
          <p:cNvPicPr>
            <a:picLocks noChangeAspect="1"/>
          </p:cNvPicPr>
          <p:nvPr/>
        </p:nvPicPr>
        <p:blipFill>
          <a:blip r:embed="rId3"/>
          <a:stretch>
            <a:fillRect/>
          </a:stretch>
        </p:blipFill>
        <p:spPr>
          <a:xfrm>
            <a:off x="8631010" y="1174517"/>
            <a:ext cx="2455568" cy="1482455"/>
          </a:xfrm>
          <a:prstGeom prst="rect">
            <a:avLst/>
          </a:prstGeom>
        </p:spPr>
      </p:pic>
      <p:pic>
        <p:nvPicPr>
          <p:cNvPr id="1026" name="Picture 2" descr="Image">
            <a:extLst>
              <a:ext uri="{FF2B5EF4-FFF2-40B4-BE49-F238E27FC236}">
                <a16:creationId xmlns:a16="http://schemas.microsoft.com/office/drawing/2014/main" id="{63D625DD-0B28-95D9-2539-CD63F9AD329D}"/>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549292" y="2811344"/>
            <a:ext cx="4746171" cy="3559628"/>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7">
            <a:extLst>
              <a:ext uri="{FF2B5EF4-FFF2-40B4-BE49-F238E27FC236}">
                <a16:creationId xmlns:a16="http://schemas.microsoft.com/office/drawing/2014/main" id="{724DA670-D560-F35C-8E56-2780C3F8D4B0}"/>
              </a:ext>
            </a:extLst>
          </p:cNvPr>
          <p:cNvPicPr>
            <a:picLocks noChangeAspect="1"/>
          </p:cNvPicPr>
          <p:nvPr/>
        </p:nvPicPr>
        <p:blipFill>
          <a:blip r:embed="rId5"/>
          <a:stretch>
            <a:fillRect/>
          </a:stretch>
        </p:blipFill>
        <p:spPr>
          <a:xfrm>
            <a:off x="3790587" y="4685570"/>
            <a:ext cx="2532059" cy="1685402"/>
          </a:xfrm>
          <a:prstGeom prst="rect">
            <a:avLst/>
          </a:prstGeom>
        </p:spPr>
      </p:pic>
    </p:spTree>
    <p:extLst>
      <p:ext uri="{BB962C8B-B14F-4D97-AF65-F5344CB8AC3E}">
        <p14:creationId xmlns:p14="http://schemas.microsoft.com/office/powerpoint/2010/main" val="382571870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 Placeholder 7">
            <a:extLst>
              <a:ext uri="{FF2B5EF4-FFF2-40B4-BE49-F238E27FC236}">
                <a16:creationId xmlns:a16="http://schemas.microsoft.com/office/drawing/2014/main" id="{B02A7D79-041E-2E4F-8B41-5268F6702DAF}"/>
              </a:ext>
            </a:extLst>
          </p:cNvPr>
          <p:cNvSpPr>
            <a:spLocks noGrp="1"/>
          </p:cNvSpPr>
          <p:nvPr>
            <p:ph type="body" sz="quarter" idx="11"/>
          </p:nvPr>
        </p:nvSpPr>
        <p:spPr>
          <a:xfrm>
            <a:off x="227264" y="2373749"/>
            <a:ext cx="6813615" cy="4210874"/>
          </a:xfrm>
        </p:spPr>
        <p:txBody>
          <a:bodyPr>
            <a:normAutofit/>
          </a:bodyPr>
          <a:lstStyle/>
          <a:p>
            <a:pPr>
              <a:lnSpc>
                <a:spcPct val="100000"/>
              </a:lnSpc>
              <a:spcAft>
                <a:spcPts val="600"/>
              </a:spcAft>
            </a:pPr>
            <a:r>
              <a:rPr lang="en-US" sz="2400" b="1" dirty="0">
                <a:solidFill>
                  <a:srgbClr val="000000"/>
                </a:solidFill>
              </a:rPr>
              <a:t>Gabriella Y Meltzer</a:t>
            </a:r>
            <a:r>
              <a:rPr lang="en-US" sz="2400" dirty="0">
                <a:solidFill>
                  <a:srgbClr val="000000"/>
                </a:solidFill>
              </a:rPr>
              <a:t>, Joan A Casey, Joel Schwartz, Michelle L Bell, G Brooke Anderson, </a:t>
            </a:r>
            <a:br>
              <a:rPr lang="en-US" sz="2400" dirty="0">
                <a:solidFill>
                  <a:srgbClr val="000000"/>
                </a:solidFill>
              </a:rPr>
            </a:br>
            <a:r>
              <a:rPr lang="en-US" sz="2400" dirty="0">
                <a:solidFill>
                  <a:srgbClr val="000000"/>
                </a:solidFill>
              </a:rPr>
              <a:t>Marianthi-Anna Kioumourtzoglou, Robbie M Parks</a:t>
            </a:r>
          </a:p>
          <a:p>
            <a:pPr>
              <a:spcAft>
                <a:spcPts val="600"/>
              </a:spcAft>
            </a:pPr>
            <a:endParaRPr lang="en-US" sz="2400" dirty="0">
              <a:solidFill>
                <a:srgbClr val="000000"/>
              </a:solidFill>
            </a:endParaRPr>
          </a:p>
          <a:p>
            <a:pPr>
              <a:spcAft>
                <a:spcPts val="600"/>
              </a:spcAft>
            </a:pPr>
            <a:r>
              <a:rPr lang="en-US" sz="2400" dirty="0">
                <a:solidFill>
                  <a:srgbClr val="000000"/>
                </a:solidFill>
              </a:rPr>
              <a:t>June 21</a:t>
            </a:r>
            <a:r>
              <a:rPr lang="en-US" sz="2400" baseline="30000" dirty="0">
                <a:solidFill>
                  <a:srgbClr val="000000"/>
                </a:solidFill>
              </a:rPr>
              <a:t>st</a:t>
            </a:r>
            <a:r>
              <a:rPr lang="en-US" sz="2400" dirty="0">
                <a:solidFill>
                  <a:srgbClr val="000000"/>
                </a:solidFill>
              </a:rPr>
              <a:t>, 2023</a:t>
            </a:r>
          </a:p>
          <a:p>
            <a:pPr>
              <a:spcAft>
                <a:spcPts val="600"/>
              </a:spcAft>
            </a:pPr>
            <a:endParaRPr lang="en-US" sz="2400" dirty="0">
              <a:solidFill>
                <a:srgbClr val="000000"/>
              </a:solidFill>
            </a:endParaRPr>
          </a:p>
          <a:p>
            <a:pPr>
              <a:spcAft>
                <a:spcPts val="600"/>
              </a:spcAft>
            </a:pPr>
            <a:r>
              <a:rPr lang="en-US" sz="2400" dirty="0">
                <a:solidFill>
                  <a:srgbClr val="000000"/>
                </a:solidFill>
              </a:rPr>
              <a:t>Email: gm3085@cumc.columbia.edu</a:t>
            </a:r>
          </a:p>
          <a:p>
            <a:pPr>
              <a:spcAft>
                <a:spcPts val="600"/>
              </a:spcAft>
            </a:pPr>
            <a:r>
              <a:rPr lang="en-GB" sz="2400" dirty="0">
                <a:solidFill>
                  <a:srgbClr val="000000"/>
                </a:solidFill>
              </a:rPr>
              <a:t>Twitter: @</a:t>
            </a:r>
            <a:r>
              <a:rPr lang="en-GB" sz="2400" dirty="0" err="1">
                <a:solidFill>
                  <a:srgbClr val="000000"/>
                </a:solidFill>
              </a:rPr>
              <a:t>gabriellameltz</a:t>
            </a:r>
            <a:r>
              <a:rPr lang="en-GB" sz="2400" dirty="0">
                <a:solidFill>
                  <a:srgbClr val="000000"/>
                </a:solidFill>
              </a:rPr>
              <a:t> </a:t>
            </a:r>
          </a:p>
        </p:txBody>
      </p:sp>
      <p:pic>
        <p:nvPicPr>
          <p:cNvPr id="12" name="Picture 11">
            <a:extLst>
              <a:ext uri="{FF2B5EF4-FFF2-40B4-BE49-F238E27FC236}">
                <a16:creationId xmlns:a16="http://schemas.microsoft.com/office/drawing/2014/main" id="{694D26FD-FFFC-4947-B4BA-5B2CB15152AE}"/>
              </a:ext>
            </a:extLst>
          </p:cNvPr>
          <p:cNvPicPr>
            <a:picLocks noChangeAspect="1"/>
          </p:cNvPicPr>
          <p:nvPr/>
        </p:nvPicPr>
        <p:blipFill>
          <a:blip r:embed="rId3"/>
          <a:srcRect/>
          <a:stretch/>
        </p:blipFill>
        <p:spPr>
          <a:xfrm>
            <a:off x="7612891" y="475696"/>
            <a:ext cx="4083327" cy="5769918"/>
          </a:xfrm>
          <a:prstGeom prst="rect">
            <a:avLst/>
          </a:prstGeom>
        </p:spPr>
      </p:pic>
      <p:pic>
        <p:nvPicPr>
          <p:cNvPr id="10" name="Picture 9">
            <a:extLst>
              <a:ext uri="{FF2B5EF4-FFF2-40B4-BE49-F238E27FC236}">
                <a16:creationId xmlns:a16="http://schemas.microsoft.com/office/drawing/2014/main" id="{946C3E44-2966-6D4F-84E3-A266B88C3A7C}"/>
              </a:ext>
            </a:extLst>
          </p:cNvPr>
          <p:cNvPicPr>
            <a:picLocks noChangeAspect="1"/>
          </p:cNvPicPr>
          <p:nvPr/>
        </p:nvPicPr>
        <p:blipFill>
          <a:blip r:embed="rId4"/>
          <a:stretch>
            <a:fillRect/>
          </a:stretch>
        </p:blipFill>
        <p:spPr>
          <a:xfrm>
            <a:off x="227264" y="5985560"/>
            <a:ext cx="3711282" cy="520108"/>
          </a:xfrm>
          <a:prstGeom prst="rect">
            <a:avLst/>
          </a:prstGeom>
        </p:spPr>
      </p:pic>
      <p:sp>
        <p:nvSpPr>
          <p:cNvPr id="7" name="TextBox 6">
            <a:extLst>
              <a:ext uri="{FF2B5EF4-FFF2-40B4-BE49-F238E27FC236}">
                <a16:creationId xmlns:a16="http://schemas.microsoft.com/office/drawing/2014/main" id="{04753AC2-5458-0C4B-BE91-5C3702E4FE9E}"/>
              </a:ext>
            </a:extLst>
          </p:cNvPr>
          <p:cNvSpPr txBox="1"/>
          <p:nvPr/>
        </p:nvSpPr>
        <p:spPr>
          <a:xfrm>
            <a:off x="9981282" y="143221"/>
            <a:ext cx="1855122" cy="369332"/>
          </a:xfrm>
          <a:prstGeom prst="rect">
            <a:avLst/>
          </a:prstGeom>
          <a:noFill/>
        </p:spPr>
        <p:txBody>
          <a:bodyPr wrap="square" rtlCol="0">
            <a:spAutoFit/>
          </a:bodyPr>
          <a:lstStyle/>
          <a:p>
            <a:r>
              <a:rPr lang="en-US" dirty="0">
                <a:solidFill>
                  <a:srgbClr val="000000"/>
                </a:solidFill>
              </a:rPr>
              <a:t>Art by Amy Wolfe</a:t>
            </a:r>
          </a:p>
        </p:txBody>
      </p:sp>
      <p:sp>
        <p:nvSpPr>
          <p:cNvPr id="14" name="Title 5">
            <a:extLst>
              <a:ext uri="{FF2B5EF4-FFF2-40B4-BE49-F238E27FC236}">
                <a16:creationId xmlns:a16="http://schemas.microsoft.com/office/drawing/2014/main" id="{A869EF86-8F53-DD40-A3A7-A0AE6F9F88A3}"/>
              </a:ext>
            </a:extLst>
          </p:cNvPr>
          <p:cNvSpPr>
            <a:spLocks noGrp="1"/>
          </p:cNvSpPr>
          <p:nvPr>
            <p:ph type="title"/>
          </p:nvPr>
        </p:nvSpPr>
        <p:spPr>
          <a:xfrm>
            <a:off x="227264" y="273377"/>
            <a:ext cx="5171213" cy="1951349"/>
          </a:xfrm>
        </p:spPr>
        <p:txBody>
          <a:bodyPr>
            <a:normAutofit fontScale="90000"/>
          </a:bodyPr>
          <a:lstStyle/>
          <a:p>
            <a:pPr>
              <a:lnSpc>
                <a:spcPct val="100000"/>
              </a:lnSpc>
            </a:pPr>
            <a:r>
              <a:rPr lang="en-US" sz="4000" dirty="0">
                <a:solidFill>
                  <a:srgbClr val="000000"/>
                </a:solidFill>
                <a:latin typeface="+mn-lt"/>
                <a:cs typeface="Arial" panose="020B0604020202020204" pitchFamily="34" charset="0"/>
              </a:rPr>
              <a:t>Disruption to Test Scores after Tropical Cyclones in the United States</a:t>
            </a:r>
          </a:p>
        </p:txBody>
      </p:sp>
    </p:spTree>
    <p:extLst>
      <p:ext uri="{BB962C8B-B14F-4D97-AF65-F5344CB8AC3E}">
        <p14:creationId xmlns:p14="http://schemas.microsoft.com/office/powerpoint/2010/main" val="74572540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48222E4E-D4FD-B941-9192-45E103CFDDB8}"/>
              </a:ext>
            </a:extLst>
          </p:cNvPr>
          <p:cNvSpPr/>
          <p:nvPr/>
        </p:nvSpPr>
        <p:spPr>
          <a:xfrm>
            <a:off x="0" y="162632"/>
            <a:ext cx="4624552" cy="506245"/>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3200" dirty="0">
                <a:cs typeface="Arial" panose="020B0604020202020204" pitchFamily="34" charset="0"/>
              </a:rPr>
              <a:t>What is a tropical cyclone?</a:t>
            </a:r>
            <a:endParaRPr lang="en-US" sz="3600" dirty="0">
              <a:solidFill>
                <a:schemeClr val="bg1"/>
              </a:solidFill>
              <a:cs typeface="Arial" panose="020B0604020202020204" pitchFamily="34" charset="0"/>
            </a:endParaRPr>
          </a:p>
        </p:txBody>
      </p:sp>
      <p:pic>
        <p:nvPicPr>
          <p:cNvPr id="6" name="DrearyAlienatedAlligatorgar-mobile" descr="DrearyAlienatedAlligatorgar-mobile">
            <a:hlinkClick r:id="" action="ppaction://media"/>
            <a:extLst>
              <a:ext uri="{FF2B5EF4-FFF2-40B4-BE49-F238E27FC236}">
                <a16:creationId xmlns:a16="http://schemas.microsoft.com/office/drawing/2014/main" id="{2056174C-FC31-1843-96FB-A59B4F438F84}"/>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2032000" y="698373"/>
            <a:ext cx="8128000" cy="6096000"/>
          </a:xfrm>
          <a:prstGeom prst="rect">
            <a:avLst/>
          </a:prstGeom>
        </p:spPr>
      </p:pic>
      <p:sp>
        <p:nvSpPr>
          <p:cNvPr id="5" name="Slide Number Placeholder 6">
            <a:extLst>
              <a:ext uri="{FF2B5EF4-FFF2-40B4-BE49-F238E27FC236}">
                <a16:creationId xmlns:a16="http://schemas.microsoft.com/office/drawing/2014/main" id="{8589FEF3-20BD-D144-BBA7-6383E56ABA42}"/>
              </a:ext>
            </a:extLst>
          </p:cNvPr>
          <p:cNvSpPr txBox="1">
            <a:spLocks/>
          </p:cNvSpPr>
          <p:nvPr/>
        </p:nvSpPr>
        <p:spPr>
          <a:xfrm>
            <a:off x="4724400" y="6572195"/>
            <a:ext cx="2743200" cy="365125"/>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fld id="{13462B80-D853-D54A-BDC2-64B866E8EF5A}" type="slidenum">
              <a:rPr lang="en-US" smtClean="0"/>
              <a:pPr algn="ctr"/>
              <a:t>2</a:t>
            </a:fld>
            <a:endParaRPr lang="en-US" dirty="0"/>
          </a:p>
        </p:txBody>
      </p:sp>
    </p:spTree>
    <p:extLst>
      <p:ext uri="{BB962C8B-B14F-4D97-AF65-F5344CB8AC3E}">
        <p14:creationId xmlns:p14="http://schemas.microsoft.com/office/powerpoint/2010/main" val="14150745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par>
                                <p:cTn id="7" presetID="1" presetClass="mediacall" presetSubtype="0" fill="hold" nodeType="withEffect">
                                  <p:stCondLst>
                                    <p:cond delay="0"/>
                                  </p:stCondLst>
                                  <p:childTnLst>
                                    <p:cmd type="call" cmd="playFrom(0.0)">
                                      <p:cBhvr>
                                        <p:cTn id="8" dur="4700"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9" repeatCount="indefinite" fill="hold" display="0">
                  <p:stCondLst>
                    <p:cond delay="indefinite"/>
                  </p:stCondLst>
                </p:cTn>
                <p:tgtEl>
                  <p:spTgt spid="6"/>
                </p:tgtEl>
              </p:cMediaNode>
            </p:video>
            <p:seq concurrent="1" nextAc="seek">
              <p:cTn id="10" restart="whenNotActive" fill="hold" evtFilter="cancelBubble" nodeType="interactiveSeq">
                <p:stCondLst>
                  <p:cond evt="onClick" delay="0">
                    <p:tgtEl>
                      <p:spTgt spid="6"/>
                    </p:tgtEl>
                  </p:cond>
                </p:stCondLst>
                <p:endSync evt="end" delay="0">
                  <p:rtn val="all"/>
                </p:endSync>
                <p:childTnLst>
                  <p:par>
                    <p:cTn id="11" fill="hold">
                      <p:stCondLst>
                        <p:cond delay="0"/>
                      </p:stCondLst>
                      <p:childTnLst>
                        <p:par>
                          <p:cTn id="12" fill="hold">
                            <p:stCondLst>
                              <p:cond delay="0"/>
                            </p:stCondLst>
                            <p:childTnLst>
                              <p:par>
                                <p:cTn id="13" presetID="2" presetClass="mediacall" presetSubtype="0" fill="hold" nodeType="clickEffect">
                                  <p:stCondLst>
                                    <p:cond delay="0"/>
                                  </p:stCondLst>
                                  <p:childTnLst>
                                    <p:cmd type="call" cmd="togglePause">
                                      <p:cBhvr>
                                        <p:cTn id="14" dur="1" fill="hold"/>
                                        <p:tgtEl>
                                          <p:spTgt spid="6"/>
                                        </p:tgtEl>
                                      </p:cBhvr>
                                    </p:cmd>
                                  </p:childTnLst>
                                </p:cTn>
                              </p:par>
                            </p:childTnLst>
                          </p:cTn>
                        </p:par>
                      </p:childTnLst>
                    </p:cTn>
                  </p:par>
                </p:childTnLst>
              </p:cTn>
              <p:nextCondLst>
                <p:cond evt="onClick" delay="0">
                  <p:tgtEl>
                    <p:spTgt spid="6"/>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48222E4E-D4FD-B941-9192-45E103CFDDB8}"/>
              </a:ext>
            </a:extLst>
          </p:cNvPr>
          <p:cNvSpPr/>
          <p:nvPr/>
        </p:nvSpPr>
        <p:spPr>
          <a:xfrm>
            <a:off x="0" y="162632"/>
            <a:ext cx="5120640" cy="506245"/>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3200" dirty="0">
                <a:cs typeface="Arial" panose="020B0604020202020204" pitchFamily="34" charset="0"/>
              </a:rPr>
              <a:t>Tropical cyclones in the news</a:t>
            </a:r>
            <a:endParaRPr lang="en-US" sz="3600" dirty="0">
              <a:solidFill>
                <a:schemeClr val="bg1"/>
              </a:solidFill>
              <a:cs typeface="Arial" panose="020B0604020202020204" pitchFamily="34" charset="0"/>
            </a:endParaRPr>
          </a:p>
        </p:txBody>
      </p:sp>
      <p:sp>
        <p:nvSpPr>
          <p:cNvPr id="5" name="Slide Number Placeholder 6">
            <a:extLst>
              <a:ext uri="{FF2B5EF4-FFF2-40B4-BE49-F238E27FC236}">
                <a16:creationId xmlns:a16="http://schemas.microsoft.com/office/drawing/2014/main" id="{8589FEF3-20BD-D144-BBA7-6383E56ABA42}"/>
              </a:ext>
            </a:extLst>
          </p:cNvPr>
          <p:cNvSpPr txBox="1">
            <a:spLocks/>
          </p:cNvSpPr>
          <p:nvPr/>
        </p:nvSpPr>
        <p:spPr>
          <a:xfrm>
            <a:off x="4724400" y="6572195"/>
            <a:ext cx="2743200" cy="365125"/>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fld id="{13462B80-D853-D54A-BDC2-64B866E8EF5A}" type="slidenum">
              <a:rPr lang="en-US" smtClean="0"/>
              <a:pPr algn="ctr"/>
              <a:t>3</a:t>
            </a:fld>
            <a:endParaRPr lang="en-US" dirty="0"/>
          </a:p>
        </p:txBody>
      </p:sp>
      <p:pic>
        <p:nvPicPr>
          <p:cNvPr id="3" name="Picture 2">
            <a:extLst>
              <a:ext uri="{FF2B5EF4-FFF2-40B4-BE49-F238E27FC236}">
                <a16:creationId xmlns:a16="http://schemas.microsoft.com/office/drawing/2014/main" id="{D7B4FE3D-EEF8-9A2F-3114-1FA1AFE06D9F}"/>
              </a:ext>
            </a:extLst>
          </p:cNvPr>
          <p:cNvPicPr>
            <a:picLocks noChangeAspect="1"/>
          </p:cNvPicPr>
          <p:nvPr/>
        </p:nvPicPr>
        <p:blipFill>
          <a:blip r:embed="rId3"/>
          <a:stretch>
            <a:fillRect/>
          </a:stretch>
        </p:blipFill>
        <p:spPr>
          <a:xfrm>
            <a:off x="143511" y="668877"/>
            <a:ext cx="5715119" cy="4231109"/>
          </a:xfrm>
          <a:prstGeom prst="rect">
            <a:avLst/>
          </a:prstGeom>
        </p:spPr>
      </p:pic>
      <p:pic>
        <p:nvPicPr>
          <p:cNvPr id="7" name="Picture 6">
            <a:extLst>
              <a:ext uri="{FF2B5EF4-FFF2-40B4-BE49-F238E27FC236}">
                <a16:creationId xmlns:a16="http://schemas.microsoft.com/office/drawing/2014/main" id="{5C1D882D-9436-2E25-8A06-DAA36164775D}"/>
              </a:ext>
            </a:extLst>
          </p:cNvPr>
          <p:cNvPicPr>
            <a:picLocks noChangeAspect="1"/>
          </p:cNvPicPr>
          <p:nvPr/>
        </p:nvPicPr>
        <p:blipFill>
          <a:blip r:embed="rId4"/>
          <a:stretch>
            <a:fillRect/>
          </a:stretch>
        </p:blipFill>
        <p:spPr>
          <a:xfrm>
            <a:off x="3703649" y="1257855"/>
            <a:ext cx="5457092" cy="4694928"/>
          </a:xfrm>
          <a:prstGeom prst="rect">
            <a:avLst/>
          </a:prstGeom>
        </p:spPr>
      </p:pic>
      <p:pic>
        <p:nvPicPr>
          <p:cNvPr id="9" name="Picture 8">
            <a:extLst>
              <a:ext uri="{FF2B5EF4-FFF2-40B4-BE49-F238E27FC236}">
                <a16:creationId xmlns:a16="http://schemas.microsoft.com/office/drawing/2014/main" id="{B888D3CD-BCB9-C6E7-55E6-121813B8856E}"/>
              </a:ext>
            </a:extLst>
          </p:cNvPr>
          <p:cNvPicPr>
            <a:picLocks noChangeAspect="1"/>
          </p:cNvPicPr>
          <p:nvPr/>
        </p:nvPicPr>
        <p:blipFill>
          <a:blip r:embed="rId5"/>
          <a:stretch>
            <a:fillRect/>
          </a:stretch>
        </p:blipFill>
        <p:spPr>
          <a:xfrm>
            <a:off x="6982313" y="2393839"/>
            <a:ext cx="5073649" cy="4231110"/>
          </a:xfrm>
          <a:prstGeom prst="rect">
            <a:avLst/>
          </a:prstGeom>
        </p:spPr>
      </p:pic>
    </p:spTree>
    <p:extLst>
      <p:ext uri="{BB962C8B-B14F-4D97-AF65-F5344CB8AC3E}">
        <p14:creationId xmlns:p14="http://schemas.microsoft.com/office/powerpoint/2010/main" val="194922951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6">
            <a:extLst>
              <a:ext uri="{FF2B5EF4-FFF2-40B4-BE49-F238E27FC236}">
                <a16:creationId xmlns:a16="http://schemas.microsoft.com/office/drawing/2014/main" id="{8589FEF3-20BD-D144-BBA7-6383E56ABA42}"/>
              </a:ext>
            </a:extLst>
          </p:cNvPr>
          <p:cNvSpPr txBox="1">
            <a:spLocks/>
          </p:cNvSpPr>
          <p:nvPr/>
        </p:nvSpPr>
        <p:spPr>
          <a:xfrm>
            <a:off x="4724400" y="6572195"/>
            <a:ext cx="2743200" cy="365125"/>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fld id="{13462B80-D853-D54A-BDC2-64B866E8EF5A}" type="slidenum">
              <a:rPr lang="en-US" smtClean="0"/>
              <a:pPr algn="ctr"/>
              <a:t>4</a:t>
            </a:fld>
            <a:endParaRPr lang="en-US" dirty="0"/>
          </a:p>
        </p:txBody>
      </p:sp>
      <p:pic>
        <p:nvPicPr>
          <p:cNvPr id="2" name="Huff post picture">
            <a:extLst>
              <a:ext uri="{FF2B5EF4-FFF2-40B4-BE49-F238E27FC236}">
                <a16:creationId xmlns:a16="http://schemas.microsoft.com/office/drawing/2014/main" id="{712637ED-2B91-98B9-6991-B0D6AC2829F4}"/>
              </a:ext>
            </a:extLst>
          </p:cNvPr>
          <p:cNvPicPr>
            <a:picLocks noChangeAspect="1"/>
          </p:cNvPicPr>
          <p:nvPr/>
        </p:nvPicPr>
        <p:blipFill rotWithShape="1">
          <a:blip r:embed="rId3"/>
          <a:srcRect t="2131" b="2131"/>
          <a:stretch/>
        </p:blipFill>
        <p:spPr>
          <a:xfrm>
            <a:off x="2538662" y="874701"/>
            <a:ext cx="7114676" cy="5108597"/>
          </a:xfrm>
          <a:prstGeom prst="rect">
            <a:avLst/>
          </a:prstGeom>
        </p:spPr>
      </p:pic>
      <p:sp>
        <p:nvSpPr>
          <p:cNvPr id="3" name="Rectangle 2">
            <a:extLst>
              <a:ext uri="{FF2B5EF4-FFF2-40B4-BE49-F238E27FC236}">
                <a16:creationId xmlns:a16="http://schemas.microsoft.com/office/drawing/2014/main" id="{99D4B50B-64AF-08F3-2FF3-CADE0FBDD60F}"/>
              </a:ext>
            </a:extLst>
          </p:cNvPr>
          <p:cNvSpPr/>
          <p:nvPr/>
        </p:nvSpPr>
        <p:spPr>
          <a:xfrm>
            <a:off x="0" y="162632"/>
            <a:ext cx="5120640" cy="506245"/>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3200" dirty="0">
                <a:cs typeface="Arial" panose="020B0604020202020204" pitchFamily="34" charset="0"/>
              </a:rPr>
              <a:t>Tropical cyclones in the news</a:t>
            </a:r>
            <a:endParaRPr lang="en-US" sz="3600" dirty="0">
              <a:solidFill>
                <a:schemeClr val="bg1"/>
              </a:solidFill>
              <a:cs typeface="Arial" panose="020B0604020202020204" pitchFamily="34" charset="0"/>
            </a:endParaRPr>
          </a:p>
        </p:txBody>
      </p:sp>
      <p:sp>
        <p:nvSpPr>
          <p:cNvPr id="7" name="TextBox 6">
            <a:extLst>
              <a:ext uri="{FF2B5EF4-FFF2-40B4-BE49-F238E27FC236}">
                <a16:creationId xmlns:a16="http://schemas.microsoft.com/office/drawing/2014/main" id="{5A93925A-9687-4DC0-3180-1BA99AA4943F}"/>
              </a:ext>
            </a:extLst>
          </p:cNvPr>
          <p:cNvSpPr txBox="1"/>
          <p:nvPr/>
        </p:nvSpPr>
        <p:spPr>
          <a:xfrm>
            <a:off x="10550910" y="6488668"/>
            <a:ext cx="1641090" cy="369332"/>
          </a:xfrm>
          <a:prstGeom prst="rect">
            <a:avLst/>
          </a:prstGeom>
          <a:noFill/>
        </p:spPr>
        <p:txBody>
          <a:bodyPr wrap="none" rtlCol="0">
            <a:spAutoFit/>
          </a:bodyPr>
          <a:lstStyle/>
          <a:p>
            <a:r>
              <a:rPr lang="en-US" dirty="0"/>
              <a:t>Huffington Post</a:t>
            </a:r>
          </a:p>
        </p:txBody>
      </p:sp>
    </p:spTree>
    <p:extLst>
      <p:ext uri="{BB962C8B-B14F-4D97-AF65-F5344CB8AC3E}">
        <p14:creationId xmlns:p14="http://schemas.microsoft.com/office/powerpoint/2010/main" val="153824815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48222E4E-D4FD-B941-9192-45E103CFDDB8}"/>
              </a:ext>
            </a:extLst>
          </p:cNvPr>
          <p:cNvSpPr/>
          <p:nvPr/>
        </p:nvSpPr>
        <p:spPr>
          <a:xfrm>
            <a:off x="0" y="162632"/>
            <a:ext cx="3998422" cy="506245"/>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3200" dirty="0">
                <a:cs typeface="Arial" panose="020B0604020202020204" pitchFamily="34" charset="0"/>
              </a:rPr>
              <a:t>US educational system</a:t>
            </a:r>
            <a:endParaRPr lang="en-US" sz="3600" dirty="0">
              <a:solidFill>
                <a:schemeClr val="bg1"/>
              </a:solidFill>
              <a:cs typeface="Arial" panose="020B0604020202020204" pitchFamily="34" charset="0"/>
            </a:endParaRPr>
          </a:p>
        </p:txBody>
      </p:sp>
      <p:sp>
        <p:nvSpPr>
          <p:cNvPr id="5" name="Slide Number Placeholder 6">
            <a:extLst>
              <a:ext uri="{FF2B5EF4-FFF2-40B4-BE49-F238E27FC236}">
                <a16:creationId xmlns:a16="http://schemas.microsoft.com/office/drawing/2014/main" id="{8589FEF3-20BD-D144-BBA7-6383E56ABA42}"/>
              </a:ext>
            </a:extLst>
          </p:cNvPr>
          <p:cNvSpPr txBox="1">
            <a:spLocks/>
          </p:cNvSpPr>
          <p:nvPr/>
        </p:nvSpPr>
        <p:spPr>
          <a:xfrm>
            <a:off x="4724400" y="6572195"/>
            <a:ext cx="2743200" cy="365125"/>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fld id="{13462B80-D853-D54A-BDC2-64B866E8EF5A}" type="slidenum">
              <a:rPr lang="en-US" smtClean="0"/>
              <a:pPr algn="ctr"/>
              <a:t>5</a:t>
            </a:fld>
            <a:endParaRPr lang="en-US" dirty="0"/>
          </a:p>
        </p:txBody>
      </p:sp>
      <p:sp>
        <p:nvSpPr>
          <p:cNvPr id="2" name="Content Placeholder 2">
            <a:extLst>
              <a:ext uri="{FF2B5EF4-FFF2-40B4-BE49-F238E27FC236}">
                <a16:creationId xmlns:a16="http://schemas.microsoft.com/office/drawing/2014/main" id="{633E6519-D934-D482-459C-FB3687209E66}"/>
              </a:ext>
            </a:extLst>
          </p:cNvPr>
          <p:cNvSpPr txBox="1">
            <a:spLocks/>
          </p:cNvSpPr>
          <p:nvPr/>
        </p:nvSpPr>
        <p:spPr>
          <a:xfrm>
            <a:off x="477193" y="1600910"/>
            <a:ext cx="6062534" cy="4344931"/>
          </a:xfrm>
        </p:spPr>
        <p:txBody>
          <a:bodyPr>
            <a:no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GB" sz="3000" dirty="0">
                <a:solidFill>
                  <a:srgbClr val="000000"/>
                </a:solidFill>
              </a:rPr>
              <a:t>2001 No Child Left Behind Act requires all states to test academic progress in math and reading/language arts</a:t>
            </a:r>
          </a:p>
          <a:p>
            <a:pPr marL="0" indent="0">
              <a:buNone/>
            </a:pPr>
            <a:endParaRPr lang="en-GB" sz="3000" dirty="0">
              <a:solidFill>
                <a:srgbClr val="000000"/>
              </a:solidFill>
            </a:endParaRPr>
          </a:p>
          <a:p>
            <a:r>
              <a:rPr lang="en-GB" sz="3000" dirty="0">
                <a:solidFill>
                  <a:srgbClr val="000000"/>
                </a:solidFill>
              </a:rPr>
              <a:t>Tests administered to students in grades 3-8 typically in spring</a:t>
            </a:r>
            <a:br>
              <a:rPr lang="en-GB" sz="3000" dirty="0">
                <a:solidFill>
                  <a:srgbClr val="000000"/>
                </a:solidFill>
              </a:rPr>
            </a:br>
            <a:endParaRPr lang="en-GB" sz="3000" dirty="0">
              <a:solidFill>
                <a:srgbClr val="000000"/>
              </a:solidFill>
            </a:endParaRPr>
          </a:p>
        </p:txBody>
      </p:sp>
      <p:pic>
        <p:nvPicPr>
          <p:cNvPr id="1028" name="Picture 4" descr="History of Standardized Tests - ProCon.org">
            <a:extLst>
              <a:ext uri="{FF2B5EF4-FFF2-40B4-BE49-F238E27FC236}">
                <a16:creationId xmlns:a16="http://schemas.microsoft.com/office/drawing/2014/main" id="{937A6AD5-C554-A886-9B86-11C97890F7F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539727" y="1574425"/>
            <a:ext cx="5561143" cy="3709146"/>
          </a:xfrm>
          <a:prstGeom prst="rect">
            <a:avLst/>
          </a:prstGeom>
          <a:noFill/>
          <a:extLst>
            <a:ext uri="{909E8E84-426E-40DD-AFC4-6F175D3DCCD1}">
              <a14:hiddenFill xmlns:a14="http://schemas.microsoft.com/office/drawing/2010/main">
                <a:solidFill>
                  <a:srgbClr val="FFFFFF"/>
                </a:solidFill>
              </a14:hiddenFill>
            </a:ext>
          </a:extLst>
        </p:spPr>
      </p:pic>
      <p:sp>
        <p:nvSpPr>
          <p:cNvPr id="10" name="TextBox 9">
            <a:extLst>
              <a:ext uri="{FF2B5EF4-FFF2-40B4-BE49-F238E27FC236}">
                <a16:creationId xmlns:a16="http://schemas.microsoft.com/office/drawing/2014/main" id="{12D521AB-40E6-F642-3BD8-285AEFDC040C}"/>
              </a:ext>
            </a:extLst>
          </p:cNvPr>
          <p:cNvSpPr txBox="1"/>
          <p:nvPr/>
        </p:nvSpPr>
        <p:spPr>
          <a:xfrm>
            <a:off x="9320298" y="5416797"/>
            <a:ext cx="2576946" cy="369332"/>
          </a:xfrm>
          <a:prstGeom prst="rect">
            <a:avLst/>
          </a:prstGeom>
          <a:noFill/>
        </p:spPr>
        <p:txBody>
          <a:bodyPr wrap="square">
            <a:spAutoFit/>
          </a:bodyPr>
          <a:lstStyle/>
          <a:p>
            <a:r>
              <a:rPr lang="en-GB" i="0" dirty="0">
                <a:effectLst/>
                <a:latin typeface="Slack-Lato"/>
              </a:rPr>
              <a:t>Paul Morse/White House</a:t>
            </a:r>
            <a:endParaRPr lang="en-US" dirty="0"/>
          </a:p>
        </p:txBody>
      </p:sp>
    </p:spTree>
    <p:extLst>
      <p:ext uri="{BB962C8B-B14F-4D97-AF65-F5344CB8AC3E}">
        <p14:creationId xmlns:p14="http://schemas.microsoft.com/office/powerpoint/2010/main" val="297560544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Huffington Post">
            <a:extLst>
              <a:ext uri="{FF2B5EF4-FFF2-40B4-BE49-F238E27FC236}">
                <a16:creationId xmlns:a16="http://schemas.microsoft.com/office/drawing/2014/main" id="{E8B6889B-AFEA-C640-868F-F4E4CDEDEB26}"/>
              </a:ext>
            </a:extLst>
          </p:cNvPr>
          <p:cNvSpPr txBox="1"/>
          <p:nvPr/>
        </p:nvSpPr>
        <p:spPr>
          <a:xfrm>
            <a:off x="10133351" y="6510682"/>
            <a:ext cx="1709936" cy="369332"/>
          </a:xfrm>
          <a:prstGeom prst="rect">
            <a:avLst/>
          </a:prstGeom>
          <a:noFill/>
        </p:spPr>
        <p:txBody>
          <a:bodyPr wrap="square" rtlCol="0">
            <a:spAutoFit/>
          </a:bodyPr>
          <a:lstStyle/>
          <a:p>
            <a:r>
              <a:rPr lang="en-GB" dirty="0"/>
              <a:t>Huffington Post</a:t>
            </a:r>
            <a:endParaRPr lang="en-US" sz="1600" dirty="0">
              <a:solidFill>
                <a:srgbClr val="000000"/>
              </a:solidFill>
            </a:endParaRPr>
          </a:p>
        </p:txBody>
      </p:sp>
      <p:pic>
        <p:nvPicPr>
          <p:cNvPr id="15" name="Damage timeseries">
            <a:extLst>
              <a:ext uri="{FF2B5EF4-FFF2-40B4-BE49-F238E27FC236}">
                <a16:creationId xmlns:a16="http://schemas.microsoft.com/office/drawing/2014/main" id="{8DF50F51-C20A-F344-B87A-8FB884F8F98D}"/>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5297168" y="1498736"/>
            <a:ext cx="6463905" cy="3973900"/>
          </a:xfrm>
          <a:prstGeom prst="rect">
            <a:avLst/>
          </a:prstGeom>
        </p:spPr>
      </p:pic>
      <p:sp>
        <p:nvSpPr>
          <p:cNvPr id="16" name="Weinkle et al.">
            <a:extLst>
              <a:ext uri="{FF2B5EF4-FFF2-40B4-BE49-F238E27FC236}">
                <a16:creationId xmlns:a16="http://schemas.microsoft.com/office/drawing/2014/main" id="{EBE48F60-EB7D-1B48-A31F-BE7882D05C5F}"/>
              </a:ext>
            </a:extLst>
          </p:cNvPr>
          <p:cNvSpPr txBox="1"/>
          <p:nvPr/>
        </p:nvSpPr>
        <p:spPr>
          <a:xfrm>
            <a:off x="8173118" y="6483191"/>
            <a:ext cx="3670169" cy="338554"/>
          </a:xfrm>
          <a:prstGeom prst="rect">
            <a:avLst/>
          </a:prstGeom>
          <a:noFill/>
        </p:spPr>
        <p:txBody>
          <a:bodyPr wrap="square" rtlCol="0">
            <a:spAutoFit/>
          </a:bodyPr>
          <a:lstStyle/>
          <a:p>
            <a:r>
              <a:rPr lang="en-US" sz="1600" dirty="0" err="1">
                <a:solidFill>
                  <a:srgbClr val="000000"/>
                </a:solidFill>
              </a:rPr>
              <a:t>Weinkle</a:t>
            </a:r>
            <a:r>
              <a:rPr lang="en-US" sz="1600" dirty="0">
                <a:solidFill>
                  <a:srgbClr val="000000"/>
                </a:solidFill>
              </a:rPr>
              <a:t> et al., </a:t>
            </a:r>
            <a:r>
              <a:rPr lang="en-US" sz="1600" i="1" dirty="0">
                <a:solidFill>
                  <a:srgbClr val="000000"/>
                </a:solidFill>
              </a:rPr>
              <a:t>Nature Sustainability</a:t>
            </a:r>
            <a:r>
              <a:rPr lang="en-US" sz="1600" dirty="0">
                <a:solidFill>
                  <a:srgbClr val="000000"/>
                </a:solidFill>
              </a:rPr>
              <a:t>, 2018</a:t>
            </a:r>
          </a:p>
        </p:txBody>
      </p:sp>
      <p:pic>
        <p:nvPicPr>
          <p:cNvPr id="13" name="Figure Wang">
            <a:extLst>
              <a:ext uri="{FF2B5EF4-FFF2-40B4-BE49-F238E27FC236}">
                <a16:creationId xmlns:a16="http://schemas.microsoft.com/office/drawing/2014/main" id="{4C82DBBE-1E60-6F41-BED9-BA12065FF064}"/>
              </a:ext>
            </a:extLst>
          </p:cNvPr>
          <p:cNvPicPr>
            <a:picLocks noChangeAspect="1"/>
          </p:cNvPicPr>
          <p:nvPr/>
        </p:nvPicPr>
        <p:blipFill>
          <a:blip r:embed="rId4"/>
          <a:srcRect/>
          <a:stretch/>
        </p:blipFill>
        <p:spPr>
          <a:xfrm>
            <a:off x="5297168" y="2318884"/>
            <a:ext cx="6826351" cy="2191898"/>
          </a:xfrm>
          <a:prstGeom prst="rect">
            <a:avLst/>
          </a:prstGeom>
        </p:spPr>
      </p:pic>
      <p:sp>
        <p:nvSpPr>
          <p:cNvPr id="26" name="Wang et al">
            <a:extLst>
              <a:ext uri="{FF2B5EF4-FFF2-40B4-BE49-F238E27FC236}">
                <a16:creationId xmlns:a16="http://schemas.microsoft.com/office/drawing/2014/main" id="{D102E052-25CA-324F-9FB0-9AF16E32FB9A}"/>
              </a:ext>
            </a:extLst>
          </p:cNvPr>
          <p:cNvSpPr txBox="1"/>
          <p:nvPr/>
        </p:nvSpPr>
        <p:spPr>
          <a:xfrm>
            <a:off x="9011695" y="6463091"/>
            <a:ext cx="2849772" cy="338554"/>
          </a:xfrm>
          <a:prstGeom prst="rect">
            <a:avLst/>
          </a:prstGeom>
          <a:noFill/>
        </p:spPr>
        <p:txBody>
          <a:bodyPr wrap="square" rtlCol="0">
            <a:spAutoFit/>
          </a:bodyPr>
          <a:lstStyle/>
          <a:p>
            <a:r>
              <a:rPr lang="en-US" sz="1600" dirty="0">
                <a:solidFill>
                  <a:srgbClr val="000000"/>
                </a:solidFill>
              </a:rPr>
              <a:t>Wang and Toumi, </a:t>
            </a:r>
            <a:r>
              <a:rPr lang="en-US" sz="1600" i="1" dirty="0">
                <a:solidFill>
                  <a:srgbClr val="000000"/>
                </a:solidFill>
              </a:rPr>
              <a:t>Science</a:t>
            </a:r>
            <a:r>
              <a:rPr lang="en-US" sz="1600" dirty="0">
                <a:solidFill>
                  <a:srgbClr val="000000"/>
                </a:solidFill>
              </a:rPr>
              <a:t>, 2021</a:t>
            </a:r>
          </a:p>
        </p:txBody>
      </p:sp>
      <p:pic>
        <p:nvPicPr>
          <p:cNvPr id="4" name="Hurricane names">
            <a:extLst>
              <a:ext uri="{FF2B5EF4-FFF2-40B4-BE49-F238E27FC236}">
                <a16:creationId xmlns:a16="http://schemas.microsoft.com/office/drawing/2014/main" id="{0FE3076E-B9A1-D748-82D3-54D558A33AAB}"/>
              </a:ext>
            </a:extLst>
          </p:cNvPr>
          <p:cNvPicPr>
            <a:picLocks noChangeAspect="1"/>
          </p:cNvPicPr>
          <p:nvPr/>
        </p:nvPicPr>
        <p:blipFill>
          <a:blip r:embed="rId5"/>
          <a:srcRect/>
          <a:stretch/>
        </p:blipFill>
        <p:spPr>
          <a:xfrm>
            <a:off x="5926989" y="1217633"/>
            <a:ext cx="5688677" cy="4046584"/>
          </a:xfrm>
          <a:prstGeom prst="rect">
            <a:avLst/>
          </a:prstGeom>
        </p:spPr>
      </p:pic>
      <p:sp>
        <p:nvSpPr>
          <p:cNvPr id="14" name="NOAA">
            <a:extLst>
              <a:ext uri="{FF2B5EF4-FFF2-40B4-BE49-F238E27FC236}">
                <a16:creationId xmlns:a16="http://schemas.microsoft.com/office/drawing/2014/main" id="{E59AF7D0-D839-A846-87AA-85921346780A}"/>
              </a:ext>
            </a:extLst>
          </p:cNvPr>
          <p:cNvSpPr txBox="1"/>
          <p:nvPr/>
        </p:nvSpPr>
        <p:spPr>
          <a:xfrm>
            <a:off x="11031161" y="6503774"/>
            <a:ext cx="729912" cy="338554"/>
          </a:xfrm>
          <a:prstGeom prst="rect">
            <a:avLst/>
          </a:prstGeom>
          <a:noFill/>
        </p:spPr>
        <p:txBody>
          <a:bodyPr wrap="square" rtlCol="0">
            <a:spAutoFit/>
          </a:bodyPr>
          <a:lstStyle/>
          <a:p>
            <a:r>
              <a:rPr lang="en-US" sz="1600" dirty="0">
                <a:solidFill>
                  <a:srgbClr val="000000"/>
                </a:solidFill>
              </a:rPr>
              <a:t>NOAA</a:t>
            </a:r>
          </a:p>
        </p:txBody>
      </p:sp>
      <p:sp>
        <p:nvSpPr>
          <p:cNvPr id="22" name="Slide Number Placeholder 6">
            <a:extLst>
              <a:ext uri="{FF2B5EF4-FFF2-40B4-BE49-F238E27FC236}">
                <a16:creationId xmlns:a16="http://schemas.microsoft.com/office/drawing/2014/main" id="{2B61E73B-5B3E-EB40-9D1F-BC8C1A3457AE}"/>
              </a:ext>
            </a:extLst>
          </p:cNvPr>
          <p:cNvSpPr txBox="1">
            <a:spLocks/>
          </p:cNvSpPr>
          <p:nvPr/>
        </p:nvSpPr>
        <p:spPr>
          <a:xfrm>
            <a:off x="4724400" y="6572195"/>
            <a:ext cx="2743200" cy="365125"/>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fld id="{13462B80-D853-D54A-BDC2-64B866E8EF5A}" type="slidenum">
              <a:rPr lang="en-US" smtClean="0"/>
              <a:pPr algn="ctr"/>
              <a:t>6</a:t>
            </a:fld>
            <a:endParaRPr lang="en-US" dirty="0"/>
          </a:p>
        </p:txBody>
      </p:sp>
      <p:sp>
        <p:nvSpPr>
          <p:cNvPr id="8" name="Main text">
            <a:extLst>
              <a:ext uri="{FF2B5EF4-FFF2-40B4-BE49-F238E27FC236}">
                <a16:creationId xmlns:a16="http://schemas.microsoft.com/office/drawing/2014/main" id="{D373A737-F276-7F4F-AEF8-CEAF88E6E0D1}"/>
              </a:ext>
            </a:extLst>
          </p:cNvPr>
          <p:cNvSpPr txBox="1"/>
          <p:nvPr/>
        </p:nvSpPr>
        <p:spPr>
          <a:xfrm>
            <a:off x="118761" y="697579"/>
            <a:ext cx="6390194" cy="6081858"/>
          </a:xfrm>
          <a:prstGeom prst="rect">
            <a:avLst/>
          </a:prstGeom>
          <a:noFill/>
        </p:spPr>
        <p:txBody>
          <a:bodyPr wrap="square" rtlCol="0">
            <a:spAutoFit/>
          </a:bodyPr>
          <a:lstStyle/>
          <a:p>
            <a:pPr marL="457200" indent="-457200">
              <a:lnSpc>
                <a:spcPct val="120000"/>
              </a:lnSpc>
              <a:buFont typeface="+mj-lt"/>
              <a:buAutoNum type="arabicPeriod"/>
            </a:pPr>
            <a:r>
              <a:rPr lang="en-GB" sz="1600" b="1" dirty="0">
                <a:solidFill>
                  <a:schemeClr val="accent1"/>
                </a:solidFill>
                <a:latin typeface="Arial" panose="020B0604020202020204" pitchFamily="34" charset="0"/>
                <a:cs typeface="Arial" panose="020B0604020202020204" pitchFamily="34" charset="0"/>
              </a:rPr>
              <a:t>Very active in US</a:t>
            </a:r>
          </a:p>
          <a:p>
            <a:pPr marL="285750" indent="-285750">
              <a:lnSpc>
                <a:spcPct val="120000"/>
              </a:lnSpc>
              <a:buFont typeface="Arial" panose="020B0604020202020204" pitchFamily="34" charset="0"/>
              <a:buChar char="•"/>
            </a:pPr>
            <a:r>
              <a:rPr lang="en-GB" sz="1600" dirty="0">
                <a:latin typeface="Arial" panose="020B0604020202020204" pitchFamily="34" charset="0"/>
                <a:cs typeface="Arial" panose="020B0604020202020204" pitchFamily="34" charset="0"/>
              </a:rPr>
              <a:t>2020 season most active on record</a:t>
            </a:r>
          </a:p>
          <a:p>
            <a:pPr marL="285750" indent="-285750">
              <a:lnSpc>
                <a:spcPct val="120000"/>
              </a:lnSpc>
              <a:buFont typeface="Arial" panose="020B0604020202020204" pitchFamily="34" charset="0"/>
              <a:buChar char="•"/>
            </a:pPr>
            <a:r>
              <a:rPr lang="en-GB" sz="1600" dirty="0">
                <a:latin typeface="Arial" panose="020B0604020202020204" pitchFamily="34" charset="0"/>
                <a:cs typeface="Arial" panose="020B0604020202020204" pitchFamily="34" charset="0"/>
              </a:rPr>
              <a:t>2021: 3rd time on record names exhausted</a:t>
            </a:r>
          </a:p>
          <a:p>
            <a:pPr>
              <a:lnSpc>
                <a:spcPct val="120000"/>
              </a:lnSpc>
            </a:pPr>
            <a:endParaRPr lang="en-GB" sz="1600" dirty="0">
              <a:latin typeface="Arial" panose="020B0604020202020204" pitchFamily="34" charset="0"/>
              <a:cs typeface="Arial" panose="020B0604020202020204" pitchFamily="34" charset="0"/>
            </a:endParaRPr>
          </a:p>
          <a:p>
            <a:pPr marL="457200" indent="-457200">
              <a:lnSpc>
                <a:spcPct val="120000"/>
              </a:lnSpc>
              <a:buFont typeface="+mj-lt"/>
              <a:buAutoNum type="arabicPeriod" startAt="2"/>
            </a:pPr>
            <a:r>
              <a:rPr lang="en-GB" sz="1600" b="1" dirty="0">
                <a:solidFill>
                  <a:schemeClr val="accent1"/>
                </a:solidFill>
                <a:latin typeface="Arial" panose="020B0604020202020204" pitchFamily="34" charset="0"/>
                <a:cs typeface="Arial" panose="020B0604020202020204" pitchFamily="34" charset="0"/>
              </a:rPr>
              <a:t>Will remain a threat in US</a:t>
            </a:r>
          </a:p>
          <a:p>
            <a:pPr marL="285750" indent="-285750">
              <a:lnSpc>
                <a:spcPct val="120000"/>
              </a:lnSpc>
              <a:buFont typeface="Arial" panose="020B0604020202020204" pitchFamily="34" charset="0"/>
              <a:buChar char="•"/>
            </a:pPr>
            <a:r>
              <a:rPr lang="en-GB" sz="1600" dirty="0">
                <a:latin typeface="Arial" panose="020B0604020202020204" pitchFamily="34" charset="0"/>
                <a:cs typeface="Arial" panose="020B0604020202020204" pitchFamily="34" charset="0"/>
              </a:rPr>
              <a:t>Longer landfall and peak closer to land</a:t>
            </a:r>
          </a:p>
          <a:p>
            <a:pPr marL="285750" indent="-285750">
              <a:lnSpc>
                <a:spcPct val="120000"/>
              </a:lnSpc>
              <a:buFont typeface="Arial" panose="020B0604020202020204" pitchFamily="34" charset="0"/>
              <a:buChar char="•"/>
            </a:pPr>
            <a:endParaRPr lang="en-GB" sz="1600" dirty="0">
              <a:latin typeface="Arial" panose="020B0604020202020204" pitchFamily="34" charset="0"/>
              <a:cs typeface="Arial" panose="020B0604020202020204" pitchFamily="34" charset="0"/>
            </a:endParaRPr>
          </a:p>
          <a:p>
            <a:pPr marL="457200" indent="-457200">
              <a:lnSpc>
                <a:spcPct val="120000"/>
              </a:lnSpc>
              <a:buFont typeface="+mj-lt"/>
              <a:buAutoNum type="arabicPeriod" startAt="3"/>
            </a:pPr>
            <a:r>
              <a:rPr lang="en-GB" sz="1600" b="1" dirty="0">
                <a:solidFill>
                  <a:schemeClr val="accent1"/>
                </a:solidFill>
                <a:latin typeface="Arial" panose="020B0604020202020204" pitchFamily="34" charset="0"/>
                <a:cs typeface="Arial" panose="020B0604020202020204" pitchFamily="34" charset="0"/>
              </a:rPr>
              <a:t>Extremely costly</a:t>
            </a:r>
          </a:p>
          <a:p>
            <a:pPr marL="285750" indent="-285750">
              <a:lnSpc>
                <a:spcPct val="120000"/>
              </a:lnSpc>
              <a:buFont typeface="Arial" panose="020B0604020202020204" pitchFamily="34" charset="0"/>
              <a:buChar char="•"/>
            </a:pPr>
            <a:r>
              <a:rPr lang="en-GB" sz="1600" dirty="0">
                <a:latin typeface="Arial" panose="020B0604020202020204" pitchFamily="34" charset="0"/>
                <a:cs typeface="Arial" panose="020B0604020202020204" pitchFamily="34" charset="0"/>
              </a:rPr>
              <a:t>Over $2 trillion in damage</a:t>
            </a:r>
          </a:p>
          <a:p>
            <a:pPr marL="285750" indent="-285750">
              <a:lnSpc>
                <a:spcPct val="120000"/>
              </a:lnSpc>
              <a:buFont typeface="Arial" panose="020B0604020202020204" pitchFamily="34" charset="0"/>
              <a:buChar char="•"/>
            </a:pPr>
            <a:endParaRPr lang="en-GB" sz="1600" dirty="0">
              <a:latin typeface="Arial" panose="020B0604020202020204" pitchFamily="34" charset="0"/>
              <a:cs typeface="Arial" panose="020B0604020202020204" pitchFamily="34" charset="0"/>
            </a:endParaRPr>
          </a:p>
          <a:p>
            <a:pPr marL="457200" indent="-457200">
              <a:lnSpc>
                <a:spcPct val="120000"/>
              </a:lnSpc>
              <a:buFont typeface="+mj-lt"/>
              <a:buAutoNum type="arabicPeriod" startAt="4"/>
            </a:pPr>
            <a:r>
              <a:rPr lang="en-GB" sz="1600" b="1" dirty="0">
                <a:solidFill>
                  <a:schemeClr val="accent1"/>
                </a:solidFill>
                <a:latin typeface="Arial" panose="020B0604020202020204" pitchFamily="34" charset="0"/>
                <a:cs typeface="Arial" panose="020B0604020202020204" pitchFamily="34" charset="0"/>
              </a:rPr>
              <a:t>Evidence of serious educational consequences</a:t>
            </a:r>
          </a:p>
          <a:p>
            <a:pPr marL="285750" indent="-285750">
              <a:lnSpc>
                <a:spcPct val="120000"/>
              </a:lnSpc>
              <a:buFont typeface="Arial" panose="020B0604020202020204" pitchFamily="34" charset="0"/>
              <a:buChar char="•"/>
            </a:pPr>
            <a:r>
              <a:rPr lang="en-GB" sz="1600" dirty="0">
                <a:latin typeface="Arial" panose="020B0604020202020204" pitchFamily="34" charset="0"/>
                <a:cs typeface="Arial" panose="020B0604020202020204" pitchFamily="34" charset="0"/>
              </a:rPr>
              <a:t>Hurricane Katrina displaced 100k-200k students</a:t>
            </a:r>
          </a:p>
          <a:p>
            <a:pPr marL="285750" indent="-285750">
              <a:lnSpc>
                <a:spcPct val="120000"/>
              </a:lnSpc>
              <a:buFont typeface="Arial" panose="020B0604020202020204" pitchFamily="34" charset="0"/>
              <a:buChar char="•"/>
            </a:pPr>
            <a:r>
              <a:rPr lang="en-GB" sz="1600" dirty="0">
                <a:latin typeface="Arial" panose="020B0604020202020204" pitchFamily="34" charset="0"/>
                <a:cs typeface="Arial" panose="020B0604020202020204" pitchFamily="34" charset="0"/>
              </a:rPr>
              <a:t>Destroyed 78% of New Orleans public school buildings</a:t>
            </a:r>
          </a:p>
          <a:p>
            <a:pPr>
              <a:lnSpc>
                <a:spcPct val="120000"/>
              </a:lnSpc>
            </a:pPr>
            <a:endParaRPr lang="en-GB" sz="1600" dirty="0">
              <a:latin typeface="Arial" panose="020B0604020202020204" pitchFamily="34" charset="0"/>
              <a:cs typeface="Arial" panose="020B0604020202020204" pitchFamily="34" charset="0"/>
            </a:endParaRPr>
          </a:p>
          <a:p>
            <a:pPr marL="457200" indent="-457200">
              <a:lnSpc>
                <a:spcPct val="120000"/>
              </a:lnSpc>
              <a:buFont typeface="+mj-lt"/>
              <a:buAutoNum type="arabicPeriod" startAt="5"/>
            </a:pPr>
            <a:r>
              <a:rPr lang="en-GB" sz="1600" b="1" dirty="0">
                <a:solidFill>
                  <a:schemeClr val="accent1"/>
                </a:solidFill>
                <a:latin typeface="Arial" panose="020B0604020202020204" pitchFamily="34" charset="0"/>
                <a:cs typeface="Arial" panose="020B0604020202020204" pitchFamily="34" charset="0"/>
              </a:rPr>
              <a:t>Serious health consequences</a:t>
            </a:r>
          </a:p>
          <a:p>
            <a:pPr marL="285750" indent="-285750">
              <a:lnSpc>
                <a:spcPct val="120000"/>
              </a:lnSpc>
              <a:buFont typeface="Arial" panose="020B0604020202020204" pitchFamily="34" charset="0"/>
              <a:buChar char="•"/>
            </a:pPr>
            <a:r>
              <a:rPr lang="en-GB" sz="1600" dirty="0">
                <a:latin typeface="Arial" panose="020B0604020202020204" pitchFamily="34" charset="0"/>
                <a:cs typeface="Arial" panose="020B0604020202020204" pitchFamily="34" charset="0"/>
              </a:rPr>
              <a:t>Emerging detailed evidence of mortality and morbidity</a:t>
            </a:r>
          </a:p>
          <a:p>
            <a:pPr marL="285750" indent="-285750">
              <a:lnSpc>
                <a:spcPct val="120000"/>
              </a:lnSpc>
              <a:buFont typeface="Arial" panose="020B0604020202020204" pitchFamily="34" charset="0"/>
              <a:buChar char="•"/>
            </a:pPr>
            <a:endParaRPr lang="en-GB" dirty="0">
              <a:latin typeface="Arial" panose="020B0604020202020204" pitchFamily="34" charset="0"/>
              <a:cs typeface="Arial" panose="020B0604020202020204" pitchFamily="34" charset="0"/>
            </a:endParaRPr>
          </a:p>
          <a:p>
            <a:pPr marL="457200" indent="-457200">
              <a:lnSpc>
                <a:spcPct val="120000"/>
              </a:lnSpc>
              <a:buFont typeface="+mj-lt"/>
              <a:buAutoNum type="arabicPeriod" startAt="6"/>
            </a:pPr>
            <a:r>
              <a:rPr lang="en-GB" b="1" dirty="0">
                <a:solidFill>
                  <a:schemeClr val="accent1"/>
                </a:solidFill>
                <a:latin typeface="Arial" panose="020B0604020202020204" pitchFamily="34" charset="0"/>
                <a:cs typeface="Arial" panose="020B0604020202020204" pitchFamily="34" charset="0"/>
              </a:rPr>
              <a:t>Resilience is a matter of environmental justice</a:t>
            </a:r>
          </a:p>
          <a:p>
            <a:pPr marL="285750" indent="-285750">
              <a:lnSpc>
                <a:spcPct val="120000"/>
              </a:lnSpc>
              <a:buFont typeface="Arial" panose="020B0604020202020204" pitchFamily="34" charset="0"/>
              <a:buChar char="•"/>
            </a:pPr>
            <a:r>
              <a:rPr lang="en-GB" sz="1600" dirty="0">
                <a:latin typeface="Arial" panose="020B0604020202020204" pitchFamily="34" charset="0"/>
                <a:cs typeface="Arial" panose="020B0604020202020204" pitchFamily="34" charset="0"/>
              </a:rPr>
              <a:t>Impact low-income and historically disadvantaged communities</a:t>
            </a:r>
          </a:p>
          <a:p>
            <a:pPr marL="285750" indent="-285750">
              <a:lnSpc>
                <a:spcPct val="120000"/>
              </a:lnSpc>
              <a:buFont typeface="Arial" panose="020B0604020202020204" pitchFamily="34" charset="0"/>
              <a:buChar char="•"/>
            </a:pPr>
            <a:endParaRPr lang="en-GB" dirty="0">
              <a:latin typeface="Arial" panose="020B0604020202020204" pitchFamily="34" charset="0"/>
              <a:cs typeface="Arial" panose="020B0604020202020204" pitchFamily="34" charset="0"/>
            </a:endParaRPr>
          </a:p>
        </p:txBody>
      </p:sp>
      <p:sp>
        <p:nvSpPr>
          <p:cNvPr id="5" name="Title">
            <a:extLst>
              <a:ext uri="{FF2B5EF4-FFF2-40B4-BE49-F238E27FC236}">
                <a16:creationId xmlns:a16="http://schemas.microsoft.com/office/drawing/2014/main" id="{6EF9F573-F5C9-2A4F-9FCC-AAB9E6084D60}"/>
              </a:ext>
            </a:extLst>
          </p:cNvPr>
          <p:cNvSpPr/>
          <p:nvPr/>
        </p:nvSpPr>
        <p:spPr>
          <a:xfrm>
            <a:off x="0" y="152122"/>
            <a:ext cx="7740000" cy="506245"/>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3200" dirty="0">
                <a:cs typeface="Arial" panose="020B0604020202020204" pitchFamily="34" charset="0"/>
              </a:rPr>
              <a:t>Why should we care about tropical cyclones?</a:t>
            </a:r>
            <a:endParaRPr lang="en-US" sz="3600" dirty="0">
              <a:solidFill>
                <a:schemeClr val="bg1"/>
              </a:solidFill>
              <a:cs typeface="Arial" panose="020B0604020202020204" pitchFamily="34" charset="0"/>
            </a:endParaRPr>
          </a:p>
        </p:txBody>
      </p:sp>
      <p:pic>
        <p:nvPicPr>
          <p:cNvPr id="19" name="Huff post picture">
            <a:extLst>
              <a:ext uri="{FF2B5EF4-FFF2-40B4-BE49-F238E27FC236}">
                <a16:creationId xmlns:a16="http://schemas.microsoft.com/office/drawing/2014/main" id="{46BD9AB5-816B-EC43-A913-A323BA62A6F5}"/>
              </a:ext>
            </a:extLst>
          </p:cNvPr>
          <p:cNvPicPr>
            <a:picLocks noChangeAspect="1"/>
          </p:cNvPicPr>
          <p:nvPr/>
        </p:nvPicPr>
        <p:blipFill rotWithShape="1">
          <a:blip r:embed="rId6"/>
          <a:srcRect t="2131" b="2131"/>
          <a:stretch/>
        </p:blipFill>
        <p:spPr>
          <a:xfrm>
            <a:off x="5971235" y="1515028"/>
            <a:ext cx="5963956" cy="4282338"/>
          </a:xfrm>
          <a:prstGeom prst="rect">
            <a:avLst/>
          </a:prstGeom>
        </p:spPr>
      </p:pic>
      <p:sp>
        <p:nvSpPr>
          <p:cNvPr id="2" name="Title Wang">
            <a:extLst>
              <a:ext uri="{FF2B5EF4-FFF2-40B4-BE49-F238E27FC236}">
                <a16:creationId xmlns:a16="http://schemas.microsoft.com/office/drawing/2014/main" id="{D95A43C5-6D42-3B4D-93CE-AEB3A1ABF043}"/>
              </a:ext>
            </a:extLst>
          </p:cNvPr>
          <p:cNvSpPr/>
          <p:nvPr/>
        </p:nvSpPr>
        <p:spPr>
          <a:xfrm>
            <a:off x="6096000" y="1683163"/>
            <a:ext cx="5228226" cy="369332"/>
          </a:xfrm>
          <a:prstGeom prst="rect">
            <a:avLst/>
          </a:prstGeom>
        </p:spPr>
        <p:txBody>
          <a:bodyPr wrap="none">
            <a:spAutoFit/>
          </a:bodyPr>
          <a:lstStyle/>
          <a:p>
            <a:r>
              <a:rPr lang="en-US" dirty="0"/>
              <a:t>Landward migration of global tropical cyclone activity.</a:t>
            </a:r>
          </a:p>
        </p:txBody>
      </p:sp>
      <p:sp>
        <p:nvSpPr>
          <p:cNvPr id="21" name="Title Weinkle">
            <a:extLst>
              <a:ext uri="{FF2B5EF4-FFF2-40B4-BE49-F238E27FC236}">
                <a16:creationId xmlns:a16="http://schemas.microsoft.com/office/drawing/2014/main" id="{88DD8114-757F-0647-8EED-353FB1DD1778}"/>
              </a:ext>
            </a:extLst>
          </p:cNvPr>
          <p:cNvSpPr/>
          <p:nvPr/>
        </p:nvSpPr>
        <p:spPr>
          <a:xfrm>
            <a:off x="6096000" y="1129404"/>
            <a:ext cx="5177443" cy="369332"/>
          </a:xfrm>
          <a:prstGeom prst="rect">
            <a:avLst/>
          </a:prstGeom>
        </p:spPr>
        <p:txBody>
          <a:bodyPr wrap="none">
            <a:spAutoFit/>
          </a:bodyPr>
          <a:lstStyle/>
          <a:p>
            <a:r>
              <a:rPr lang="en-US" dirty="0"/>
              <a:t>Normalized US hurricane damage from 1900 to 2017.</a:t>
            </a:r>
          </a:p>
        </p:txBody>
      </p:sp>
      <p:pic>
        <p:nvPicPr>
          <p:cNvPr id="3" name="Tropical cyclone hospitalizations">
            <a:extLst>
              <a:ext uri="{FF2B5EF4-FFF2-40B4-BE49-F238E27FC236}">
                <a16:creationId xmlns:a16="http://schemas.microsoft.com/office/drawing/2014/main" id="{F1435CCF-036C-BEF7-7755-DDF8A0912383}"/>
              </a:ext>
            </a:extLst>
          </p:cNvPr>
          <p:cNvPicPr>
            <a:picLocks noChangeAspect="1"/>
          </p:cNvPicPr>
          <p:nvPr/>
        </p:nvPicPr>
        <p:blipFill rotWithShape="1">
          <a:blip r:embed="rId7"/>
          <a:srcRect l="-570" r="-645"/>
          <a:stretch/>
        </p:blipFill>
        <p:spPr>
          <a:xfrm>
            <a:off x="5314507" y="1867829"/>
            <a:ext cx="6913640" cy="3237110"/>
          </a:xfrm>
          <a:prstGeom prst="rect">
            <a:avLst/>
          </a:prstGeom>
        </p:spPr>
      </p:pic>
      <p:sp>
        <p:nvSpPr>
          <p:cNvPr id="24" name="NASA">
            <a:extLst>
              <a:ext uri="{FF2B5EF4-FFF2-40B4-BE49-F238E27FC236}">
                <a16:creationId xmlns:a16="http://schemas.microsoft.com/office/drawing/2014/main" id="{BBE80C18-7078-7042-AF31-6A86C82CBE50}"/>
              </a:ext>
            </a:extLst>
          </p:cNvPr>
          <p:cNvSpPr txBox="1"/>
          <p:nvPr/>
        </p:nvSpPr>
        <p:spPr>
          <a:xfrm>
            <a:off x="9686056" y="6476738"/>
            <a:ext cx="2157231" cy="338554"/>
          </a:xfrm>
          <a:prstGeom prst="rect">
            <a:avLst/>
          </a:prstGeom>
          <a:noFill/>
        </p:spPr>
        <p:txBody>
          <a:bodyPr wrap="square" rtlCol="0">
            <a:spAutoFit/>
          </a:bodyPr>
          <a:lstStyle/>
          <a:p>
            <a:r>
              <a:rPr lang="en-US" sz="1600" dirty="0">
                <a:solidFill>
                  <a:srgbClr val="000000"/>
                </a:solidFill>
              </a:rPr>
              <a:t>Parks et al., </a:t>
            </a:r>
            <a:r>
              <a:rPr lang="en-US" sz="1600" i="1" dirty="0">
                <a:solidFill>
                  <a:srgbClr val="000000"/>
                </a:solidFill>
              </a:rPr>
              <a:t>JAMA</a:t>
            </a:r>
            <a:r>
              <a:rPr lang="en-US" sz="1600" dirty="0">
                <a:solidFill>
                  <a:srgbClr val="000000"/>
                </a:solidFill>
              </a:rPr>
              <a:t> 2022 </a:t>
            </a:r>
          </a:p>
        </p:txBody>
      </p:sp>
      <p:pic>
        <p:nvPicPr>
          <p:cNvPr id="1030" name="All TCs worldwide" hidden="1">
            <a:extLst>
              <a:ext uri="{FF2B5EF4-FFF2-40B4-BE49-F238E27FC236}">
                <a16:creationId xmlns:a16="http://schemas.microsoft.com/office/drawing/2014/main" id="{8874AC41-F4C9-DF4B-B092-17315B37E3A1}"/>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5849302" y="1372645"/>
            <a:ext cx="6390194" cy="4389512"/>
          </a:xfrm>
          <a:prstGeom prst="rect">
            <a:avLst/>
          </a:prstGeom>
          <a:noFill/>
          <a:extLst>
            <a:ext uri="{909E8E84-426E-40DD-AFC4-6F175D3DCCD1}">
              <a14:hiddenFill xmlns:a14="http://schemas.microsoft.com/office/drawing/2010/main">
                <a:solidFill>
                  <a:srgbClr val="FFFFFF"/>
                </a:solidFill>
              </a14:hiddenFill>
            </a:ext>
          </a:extLst>
        </p:spPr>
      </p:pic>
      <p:pic>
        <p:nvPicPr>
          <p:cNvPr id="17" name="Billion dollar events" hidden="1">
            <a:extLst>
              <a:ext uri="{FF2B5EF4-FFF2-40B4-BE49-F238E27FC236}">
                <a16:creationId xmlns:a16="http://schemas.microsoft.com/office/drawing/2014/main" id="{B2697B51-6DE4-AA45-B1BA-42AC335C7BD9}"/>
              </a:ext>
            </a:extLst>
          </p:cNvPr>
          <p:cNvPicPr>
            <a:picLocks noChangeAspect="1"/>
          </p:cNvPicPr>
          <p:nvPr/>
        </p:nvPicPr>
        <p:blipFill>
          <a:blip r:embed="rId9">
            <a:extLst>
              <a:ext uri="{28A0092B-C50C-407E-A947-70E740481C1C}">
                <a14:useLocalDpi xmlns:a14="http://schemas.microsoft.com/office/drawing/2010/main" val="0"/>
              </a:ext>
            </a:extLst>
          </a:blip>
          <a:srcRect/>
          <a:stretch/>
        </p:blipFill>
        <p:spPr>
          <a:xfrm>
            <a:off x="5297168" y="1722036"/>
            <a:ext cx="6801223" cy="3527300"/>
          </a:xfrm>
          <a:prstGeom prst="rect">
            <a:avLst/>
          </a:prstGeom>
        </p:spPr>
      </p:pic>
      <p:sp>
        <p:nvSpPr>
          <p:cNvPr id="18" name="NOAA" hidden="1">
            <a:extLst>
              <a:ext uri="{FF2B5EF4-FFF2-40B4-BE49-F238E27FC236}">
                <a16:creationId xmlns:a16="http://schemas.microsoft.com/office/drawing/2014/main" id="{08079EE7-A25D-654F-B86C-C28DC754B5E5}"/>
              </a:ext>
            </a:extLst>
          </p:cNvPr>
          <p:cNvSpPr txBox="1"/>
          <p:nvPr/>
        </p:nvSpPr>
        <p:spPr>
          <a:xfrm>
            <a:off x="11099054" y="6462074"/>
            <a:ext cx="721239" cy="338554"/>
          </a:xfrm>
          <a:prstGeom prst="rect">
            <a:avLst/>
          </a:prstGeom>
          <a:noFill/>
        </p:spPr>
        <p:txBody>
          <a:bodyPr wrap="square" rtlCol="0">
            <a:spAutoFit/>
          </a:bodyPr>
          <a:lstStyle/>
          <a:p>
            <a:r>
              <a:rPr lang="en-US" sz="1600" dirty="0">
                <a:solidFill>
                  <a:srgbClr val="000000"/>
                </a:solidFill>
              </a:rPr>
              <a:t>NOAA</a:t>
            </a:r>
          </a:p>
        </p:txBody>
      </p:sp>
    </p:spTree>
    <p:extLst>
      <p:ext uri="{BB962C8B-B14F-4D97-AF65-F5344CB8AC3E}">
        <p14:creationId xmlns:p14="http://schemas.microsoft.com/office/powerpoint/2010/main" val="362617284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14"/>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8">
                                            <p:txEl>
                                              <p:pRg st="1" end="1"/>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8">
                                            <p:txEl>
                                              <p:pRg st="2" end="2"/>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8">
                                            <p:txEl>
                                              <p:pRg st="4" end="4"/>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xit" presetSubtype="0" fill="hold" grpId="1" nodeType="clickEffect">
                                  <p:stCondLst>
                                    <p:cond delay="0"/>
                                  </p:stCondLst>
                                  <p:childTnLst>
                                    <p:set>
                                      <p:cBhvr>
                                        <p:cTn id="28" dur="1" fill="hold">
                                          <p:stCondLst>
                                            <p:cond delay="0"/>
                                          </p:stCondLst>
                                        </p:cTn>
                                        <p:tgtEl>
                                          <p:spTgt spid="14"/>
                                        </p:tgtEl>
                                        <p:attrNameLst>
                                          <p:attrName>style.visibility</p:attrName>
                                        </p:attrNameLst>
                                      </p:cBhvr>
                                      <p:to>
                                        <p:strVal val="hidden"/>
                                      </p:to>
                                    </p:set>
                                  </p:childTnLst>
                                </p:cTn>
                              </p:par>
                              <p:par>
                                <p:cTn id="29" presetID="1" presetClass="exit" presetSubtype="0" fill="hold" nodeType="withEffect">
                                  <p:stCondLst>
                                    <p:cond delay="0"/>
                                  </p:stCondLst>
                                  <p:childTnLst>
                                    <p:set>
                                      <p:cBhvr>
                                        <p:cTn id="30" dur="1" fill="hold">
                                          <p:stCondLst>
                                            <p:cond delay="0"/>
                                          </p:stCondLst>
                                        </p:cTn>
                                        <p:tgtEl>
                                          <p:spTgt spid="4"/>
                                        </p:tgtEl>
                                        <p:attrNameLst>
                                          <p:attrName>style.visibility</p:attrName>
                                        </p:attrNameLst>
                                      </p:cBhvr>
                                      <p:to>
                                        <p:strVal val="hidden"/>
                                      </p:to>
                                    </p:set>
                                  </p:childTnLst>
                                </p:cTn>
                              </p:par>
                              <p:par>
                                <p:cTn id="31" presetID="1" presetClass="entr" presetSubtype="0" fill="hold" nodeType="withEffect">
                                  <p:stCondLst>
                                    <p:cond delay="0"/>
                                  </p:stCondLst>
                                  <p:childTnLst>
                                    <p:set>
                                      <p:cBhvr>
                                        <p:cTn id="32" dur="1" fill="hold">
                                          <p:stCondLst>
                                            <p:cond delay="0"/>
                                          </p:stCondLst>
                                        </p:cTn>
                                        <p:tgtEl>
                                          <p:spTgt spid="13"/>
                                        </p:tgtEl>
                                        <p:attrNameLst>
                                          <p:attrName>style.visibility</p:attrName>
                                        </p:attrNameLst>
                                      </p:cBhvr>
                                      <p:to>
                                        <p:strVal val="visible"/>
                                      </p:to>
                                    </p:set>
                                  </p:childTnLst>
                                </p:cTn>
                              </p:par>
                              <p:par>
                                <p:cTn id="33" presetID="1" presetClass="entr" presetSubtype="0" fill="hold" grpId="0" nodeType="withEffect">
                                  <p:stCondLst>
                                    <p:cond delay="0"/>
                                  </p:stCondLst>
                                  <p:childTnLst>
                                    <p:set>
                                      <p:cBhvr>
                                        <p:cTn id="34" dur="1" fill="hold">
                                          <p:stCondLst>
                                            <p:cond delay="0"/>
                                          </p:stCondLst>
                                        </p:cTn>
                                        <p:tgtEl>
                                          <p:spTgt spid="26"/>
                                        </p:tgtEl>
                                        <p:attrNameLst>
                                          <p:attrName>style.visibility</p:attrName>
                                        </p:attrNameLst>
                                      </p:cBhvr>
                                      <p:to>
                                        <p:strVal val="visible"/>
                                      </p:to>
                                    </p:set>
                                  </p:childTnLst>
                                </p:cTn>
                              </p:par>
                              <p:par>
                                <p:cTn id="35" presetID="1" presetClass="entr" presetSubtype="0" fill="hold" grpId="0" nodeType="withEffect">
                                  <p:stCondLst>
                                    <p:cond delay="0"/>
                                  </p:stCondLst>
                                  <p:childTnLst>
                                    <p:set>
                                      <p:cBhvr>
                                        <p:cTn id="36" dur="1" fill="hold">
                                          <p:stCondLst>
                                            <p:cond delay="0"/>
                                          </p:stCondLst>
                                        </p:cTn>
                                        <p:tgtEl>
                                          <p:spTgt spid="2"/>
                                        </p:tgtEl>
                                        <p:attrNameLst>
                                          <p:attrName>style.visibility</p:attrName>
                                        </p:attrNameLst>
                                      </p:cBhvr>
                                      <p:to>
                                        <p:strVal val="visible"/>
                                      </p:to>
                                    </p:set>
                                  </p:childTnLst>
                                </p:cTn>
                              </p:par>
                            </p:childTnLst>
                          </p:cTn>
                        </p:par>
                      </p:childTnLst>
                    </p:cTn>
                  </p:par>
                  <p:par>
                    <p:cTn id="37" fill="hold">
                      <p:stCondLst>
                        <p:cond delay="indefinite"/>
                      </p:stCondLst>
                      <p:childTnLst>
                        <p:par>
                          <p:cTn id="38" fill="hold">
                            <p:stCondLst>
                              <p:cond delay="0"/>
                            </p:stCondLst>
                            <p:childTnLst>
                              <p:par>
                                <p:cTn id="39" presetID="1" presetClass="entr" presetSubtype="0" fill="hold" nodeType="clickEffect">
                                  <p:stCondLst>
                                    <p:cond delay="0"/>
                                  </p:stCondLst>
                                  <p:childTnLst>
                                    <p:set>
                                      <p:cBhvr>
                                        <p:cTn id="40" dur="1" fill="hold">
                                          <p:stCondLst>
                                            <p:cond delay="0"/>
                                          </p:stCondLst>
                                        </p:cTn>
                                        <p:tgtEl>
                                          <p:spTgt spid="8">
                                            <p:txEl>
                                              <p:pRg st="5" end="5"/>
                                            </p:txEl>
                                          </p:spTgt>
                                        </p:tgtEl>
                                        <p:attrNameLst>
                                          <p:attrName>style.visibility</p:attrName>
                                        </p:attrNameLst>
                                      </p:cBhvr>
                                      <p:to>
                                        <p:strVal val="visible"/>
                                      </p:to>
                                    </p:set>
                                  </p:childTnLst>
                                </p:cTn>
                              </p:par>
                            </p:childTnLst>
                          </p:cTn>
                        </p:par>
                      </p:childTnLst>
                    </p:cTn>
                  </p:par>
                  <p:par>
                    <p:cTn id="41" fill="hold">
                      <p:stCondLst>
                        <p:cond delay="indefinite"/>
                      </p:stCondLst>
                      <p:childTnLst>
                        <p:par>
                          <p:cTn id="42" fill="hold">
                            <p:stCondLst>
                              <p:cond delay="0"/>
                            </p:stCondLst>
                            <p:childTnLst>
                              <p:par>
                                <p:cTn id="43" presetID="1" presetClass="entr" presetSubtype="0" fill="hold" nodeType="clickEffect">
                                  <p:stCondLst>
                                    <p:cond delay="0"/>
                                  </p:stCondLst>
                                  <p:childTnLst>
                                    <p:set>
                                      <p:cBhvr>
                                        <p:cTn id="44" dur="1" fill="hold">
                                          <p:stCondLst>
                                            <p:cond delay="0"/>
                                          </p:stCondLst>
                                        </p:cTn>
                                        <p:tgtEl>
                                          <p:spTgt spid="8">
                                            <p:txEl>
                                              <p:pRg st="7" end="7"/>
                                            </p:txEl>
                                          </p:spTgt>
                                        </p:tgtEl>
                                        <p:attrNameLst>
                                          <p:attrName>style.visibility</p:attrName>
                                        </p:attrNameLst>
                                      </p:cBhvr>
                                      <p:to>
                                        <p:strVal val="visible"/>
                                      </p:to>
                                    </p:set>
                                  </p:childTnLst>
                                </p:cTn>
                              </p:par>
                            </p:childTnLst>
                          </p:cTn>
                        </p:par>
                      </p:childTnLst>
                    </p:cTn>
                  </p:par>
                  <p:par>
                    <p:cTn id="45" fill="hold">
                      <p:stCondLst>
                        <p:cond delay="indefinite"/>
                      </p:stCondLst>
                      <p:childTnLst>
                        <p:par>
                          <p:cTn id="46" fill="hold">
                            <p:stCondLst>
                              <p:cond delay="0"/>
                            </p:stCondLst>
                            <p:childTnLst>
                              <p:par>
                                <p:cTn id="47" presetID="1" presetClass="exit" presetSubtype="0" fill="hold" grpId="1" nodeType="clickEffect">
                                  <p:stCondLst>
                                    <p:cond delay="0"/>
                                  </p:stCondLst>
                                  <p:childTnLst>
                                    <p:set>
                                      <p:cBhvr>
                                        <p:cTn id="48" dur="1" fill="hold">
                                          <p:stCondLst>
                                            <p:cond delay="0"/>
                                          </p:stCondLst>
                                        </p:cTn>
                                        <p:tgtEl>
                                          <p:spTgt spid="26"/>
                                        </p:tgtEl>
                                        <p:attrNameLst>
                                          <p:attrName>style.visibility</p:attrName>
                                        </p:attrNameLst>
                                      </p:cBhvr>
                                      <p:to>
                                        <p:strVal val="hidden"/>
                                      </p:to>
                                    </p:set>
                                  </p:childTnLst>
                                </p:cTn>
                              </p:par>
                              <p:par>
                                <p:cTn id="49" presetID="1" presetClass="exit" presetSubtype="0" fill="hold" grpId="1" nodeType="withEffect">
                                  <p:stCondLst>
                                    <p:cond delay="0"/>
                                  </p:stCondLst>
                                  <p:childTnLst>
                                    <p:set>
                                      <p:cBhvr>
                                        <p:cTn id="50" dur="1" fill="hold">
                                          <p:stCondLst>
                                            <p:cond delay="0"/>
                                          </p:stCondLst>
                                        </p:cTn>
                                        <p:tgtEl>
                                          <p:spTgt spid="2"/>
                                        </p:tgtEl>
                                        <p:attrNameLst>
                                          <p:attrName>style.visibility</p:attrName>
                                        </p:attrNameLst>
                                      </p:cBhvr>
                                      <p:to>
                                        <p:strVal val="hidden"/>
                                      </p:to>
                                    </p:set>
                                  </p:childTnLst>
                                </p:cTn>
                              </p:par>
                              <p:par>
                                <p:cTn id="51" presetID="1" presetClass="entr" presetSubtype="0" fill="hold" nodeType="withEffect">
                                  <p:stCondLst>
                                    <p:cond delay="0"/>
                                  </p:stCondLst>
                                  <p:childTnLst>
                                    <p:set>
                                      <p:cBhvr>
                                        <p:cTn id="52" dur="1" fill="hold">
                                          <p:stCondLst>
                                            <p:cond delay="0"/>
                                          </p:stCondLst>
                                        </p:cTn>
                                        <p:tgtEl>
                                          <p:spTgt spid="15"/>
                                        </p:tgtEl>
                                        <p:attrNameLst>
                                          <p:attrName>style.visibility</p:attrName>
                                        </p:attrNameLst>
                                      </p:cBhvr>
                                      <p:to>
                                        <p:strVal val="visible"/>
                                      </p:to>
                                    </p:set>
                                  </p:childTnLst>
                                </p:cTn>
                              </p:par>
                              <p:par>
                                <p:cTn id="53" presetID="1" presetClass="entr" presetSubtype="0" fill="hold" grpId="0" nodeType="withEffect">
                                  <p:stCondLst>
                                    <p:cond delay="0"/>
                                  </p:stCondLst>
                                  <p:childTnLst>
                                    <p:set>
                                      <p:cBhvr>
                                        <p:cTn id="54" dur="1" fill="hold">
                                          <p:stCondLst>
                                            <p:cond delay="0"/>
                                          </p:stCondLst>
                                        </p:cTn>
                                        <p:tgtEl>
                                          <p:spTgt spid="16"/>
                                        </p:tgtEl>
                                        <p:attrNameLst>
                                          <p:attrName>style.visibility</p:attrName>
                                        </p:attrNameLst>
                                      </p:cBhvr>
                                      <p:to>
                                        <p:strVal val="visible"/>
                                      </p:to>
                                    </p:set>
                                  </p:childTnLst>
                                </p:cTn>
                              </p:par>
                              <p:par>
                                <p:cTn id="55" presetID="1" presetClass="exit" presetSubtype="0" fill="hold" nodeType="withEffect">
                                  <p:stCondLst>
                                    <p:cond delay="0"/>
                                  </p:stCondLst>
                                  <p:childTnLst>
                                    <p:set>
                                      <p:cBhvr>
                                        <p:cTn id="56" dur="1" fill="hold">
                                          <p:stCondLst>
                                            <p:cond delay="0"/>
                                          </p:stCondLst>
                                        </p:cTn>
                                        <p:tgtEl>
                                          <p:spTgt spid="13"/>
                                        </p:tgtEl>
                                        <p:attrNameLst>
                                          <p:attrName>style.visibility</p:attrName>
                                        </p:attrNameLst>
                                      </p:cBhvr>
                                      <p:to>
                                        <p:strVal val="hidden"/>
                                      </p:to>
                                    </p:set>
                                  </p:childTnLst>
                                </p:cTn>
                              </p:par>
                              <p:par>
                                <p:cTn id="57" presetID="1" presetClass="entr" presetSubtype="0" fill="hold" grpId="0" nodeType="withEffect">
                                  <p:stCondLst>
                                    <p:cond delay="0"/>
                                  </p:stCondLst>
                                  <p:childTnLst>
                                    <p:set>
                                      <p:cBhvr>
                                        <p:cTn id="58" dur="1" fill="hold">
                                          <p:stCondLst>
                                            <p:cond delay="0"/>
                                          </p:stCondLst>
                                        </p:cTn>
                                        <p:tgtEl>
                                          <p:spTgt spid="21"/>
                                        </p:tgtEl>
                                        <p:attrNameLst>
                                          <p:attrName>style.visibility</p:attrName>
                                        </p:attrNameLst>
                                      </p:cBhvr>
                                      <p:to>
                                        <p:strVal val="visible"/>
                                      </p:to>
                                    </p:set>
                                  </p:childTnLst>
                                </p:cTn>
                              </p:par>
                            </p:childTnLst>
                          </p:cTn>
                        </p:par>
                      </p:childTnLst>
                    </p:cTn>
                  </p:par>
                  <p:par>
                    <p:cTn id="59" fill="hold">
                      <p:stCondLst>
                        <p:cond delay="indefinite"/>
                      </p:stCondLst>
                      <p:childTnLst>
                        <p:par>
                          <p:cTn id="60" fill="hold">
                            <p:stCondLst>
                              <p:cond delay="0"/>
                            </p:stCondLst>
                            <p:childTnLst>
                              <p:par>
                                <p:cTn id="61" presetID="1" presetClass="entr" presetSubtype="0" fill="hold" nodeType="clickEffect">
                                  <p:stCondLst>
                                    <p:cond delay="0"/>
                                  </p:stCondLst>
                                  <p:childTnLst>
                                    <p:set>
                                      <p:cBhvr>
                                        <p:cTn id="62" dur="1" fill="hold">
                                          <p:stCondLst>
                                            <p:cond delay="0"/>
                                          </p:stCondLst>
                                        </p:cTn>
                                        <p:tgtEl>
                                          <p:spTgt spid="8">
                                            <p:txEl>
                                              <p:pRg st="8" end="8"/>
                                            </p:txEl>
                                          </p:spTgt>
                                        </p:tgtEl>
                                        <p:attrNameLst>
                                          <p:attrName>style.visibility</p:attrName>
                                        </p:attrNameLst>
                                      </p:cBhvr>
                                      <p:to>
                                        <p:strVal val="visible"/>
                                      </p:to>
                                    </p:set>
                                  </p:childTnLst>
                                </p:cTn>
                              </p:par>
                            </p:childTnLst>
                          </p:cTn>
                        </p:par>
                      </p:childTnLst>
                    </p:cTn>
                  </p:par>
                  <p:par>
                    <p:cTn id="63" fill="hold">
                      <p:stCondLst>
                        <p:cond delay="indefinite"/>
                      </p:stCondLst>
                      <p:childTnLst>
                        <p:par>
                          <p:cTn id="64" fill="hold">
                            <p:stCondLst>
                              <p:cond delay="0"/>
                            </p:stCondLst>
                            <p:childTnLst>
                              <p:par>
                                <p:cTn id="65" presetID="1" presetClass="entr" presetSubtype="0" fill="hold" grpId="0" nodeType="clickEffect">
                                  <p:stCondLst>
                                    <p:cond delay="0"/>
                                  </p:stCondLst>
                                  <p:childTnLst>
                                    <p:set>
                                      <p:cBhvr>
                                        <p:cTn id="66" dur="1" fill="hold">
                                          <p:stCondLst>
                                            <p:cond delay="0"/>
                                          </p:stCondLst>
                                        </p:cTn>
                                        <p:tgtEl>
                                          <p:spTgt spid="18"/>
                                        </p:tgtEl>
                                        <p:attrNameLst>
                                          <p:attrName>style.visibility</p:attrName>
                                        </p:attrNameLst>
                                      </p:cBhvr>
                                      <p:to>
                                        <p:strVal val="visible"/>
                                      </p:to>
                                    </p:set>
                                  </p:childTnLst>
                                </p:cTn>
                              </p:par>
                              <p:par>
                                <p:cTn id="67" presetID="1" presetClass="entr" presetSubtype="0" fill="hold" nodeType="withEffect">
                                  <p:stCondLst>
                                    <p:cond delay="0"/>
                                  </p:stCondLst>
                                  <p:childTnLst>
                                    <p:set>
                                      <p:cBhvr>
                                        <p:cTn id="68" dur="1" fill="hold">
                                          <p:stCondLst>
                                            <p:cond delay="0"/>
                                          </p:stCondLst>
                                        </p:cTn>
                                        <p:tgtEl>
                                          <p:spTgt spid="17"/>
                                        </p:tgtEl>
                                        <p:attrNameLst>
                                          <p:attrName>style.visibility</p:attrName>
                                        </p:attrNameLst>
                                      </p:cBhvr>
                                      <p:to>
                                        <p:strVal val="visible"/>
                                      </p:to>
                                    </p:set>
                                  </p:childTnLst>
                                </p:cTn>
                              </p:par>
                            </p:childTnLst>
                          </p:cTn>
                        </p:par>
                      </p:childTnLst>
                    </p:cTn>
                  </p:par>
                  <p:par>
                    <p:cTn id="69" fill="hold">
                      <p:stCondLst>
                        <p:cond delay="indefinite"/>
                      </p:stCondLst>
                      <p:childTnLst>
                        <p:par>
                          <p:cTn id="70" fill="hold">
                            <p:stCondLst>
                              <p:cond delay="0"/>
                            </p:stCondLst>
                            <p:childTnLst>
                              <p:par>
                                <p:cTn id="71" presetID="1" presetClass="entr" presetSubtype="0" fill="hold" nodeType="clickEffect">
                                  <p:stCondLst>
                                    <p:cond delay="0"/>
                                  </p:stCondLst>
                                  <p:childTnLst>
                                    <p:set>
                                      <p:cBhvr>
                                        <p:cTn id="72" dur="1" fill="hold">
                                          <p:stCondLst>
                                            <p:cond delay="0"/>
                                          </p:stCondLst>
                                        </p:cTn>
                                        <p:tgtEl>
                                          <p:spTgt spid="8">
                                            <p:txEl>
                                              <p:pRg st="10" end="10"/>
                                            </p:txEl>
                                          </p:spTgt>
                                        </p:tgtEl>
                                        <p:attrNameLst>
                                          <p:attrName>style.visibility</p:attrName>
                                        </p:attrNameLst>
                                      </p:cBhvr>
                                      <p:to>
                                        <p:strVal val="visible"/>
                                      </p:to>
                                    </p:set>
                                  </p:childTnLst>
                                </p:cTn>
                              </p:par>
                            </p:childTnLst>
                          </p:cTn>
                        </p:par>
                      </p:childTnLst>
                    </p:cTn>
                  </p:par>
                  <p:par>
                    <p:cTn id="73" fill="hold">
                      <p:stCondLst>
                        <p:cond delay="indefinite"/>
                      </p:stCondLst>
                      <p:childTnLst>
                        <p:par>
                          <p:cTn id="74" fill="hold">
                            <p:stCondLst>
                              <p:cond delay="0"/>
                            </p:stCondLst>
                            <p:childTnLst>
                              <p:par>
                                <p:cTn id="75" presetID="1" presetClass="exit" presetSubtype="0" fill="hold" grpId="1" nodeType="clickEffect">
                                  <p:stCondLst>
                                    <p:cond delay="0"/>
                                  </p:stCondLst>
                                  <p:childTnLst>
                                    <p:set>
                                      <p:cBhvr>
                                        <p:cTn id="76" dur="1" fill="hold">
                                          <p:stCondLst>
                                            <p:cond delay="0"/>
                                          </p:stCondLst>
                                        </p:cTn>
                                        <p:tgtEl>
                                          <p:spTgt spid="16"/>
                                        </p:tgtEl>
                                        <p:attrNameLst>
                                          <p:attrName>style.visibility</p:attrName>
                                        </p:attrNameLst>
                                      </p:cBhvr>
                                      <p:to>
                                        <p:strVal val="hidden"/>
                                      </p:to>
                                    </p:set>
                                  </p:childTnLst>
                                </p:cTn>
                              </p:par>
                              <p:par>
                                <p:cTn id="77" presetID="1" presetClass="exit" presetSubtype="0" fill="hold" nodeType="withEffect">
                                  <p:stCondLst>
                                    <p:cond delay="0"/>
                                  </p:stCondLst>
                                  <p:childTnLst>
                                    <p:set>
                                      <p:cBhvr>
                                        <p:cTn id="78" dur="1" fill="hold">
                                          <p:stCondLst>
                                            <p:cond delay="0"/>
                                          </p:stCondLst>
                                        </p:cTn>
                                        <p:tgtEl>
                                          <p:spTgt spid="15"/>
                                        </p:tgtEl>
                                        <p:attrNameLst>
                                          <p:attrName>style.visibility</p:attrName>
                                        </p:attrNameLst>
                                      </p:cBhvr>
                                      <p:to>
                                        <p:strVal val="hidden"/>
                                      </p:to>
                                    </p:set>
                                  </p:childTnLst>
                                </p:cTn>
                              </p:par>
                              <p:par>
                                <p:cTn id="79" presetID="1" presetClass="exit" presetSubtype="0" fill="hold" grpId="1" nodeType="withEffect">
                                  <p:stCondLst>
                                    <p:cond delay="0"/>
                                  </p:stCondLst>
                                  <p:childTnLst>
                                    <p:set>
                                      <p:cBhvr>
                                        <p:cTn id="80" dur="1" fill="hold">
                                          <p:stCondLst>
                                            <p:cond delay="0"/>
                                          </p:stCondLst>
                                        </p:cTn>
                                        <p:tgtEl>
                                          <p:spTgt spid="18"/>
                                        </p:tgtEl>
                                        <p:attrNameLst>
                                          <p:attrName>style.visibility</p:attrName>
                                        </p:attrNameLst>
                                      </p:cBhvr>
                                      <p:to>
                                        <p:strVal val="hidden"/>
                                      </p:to>
                                    </p:set>
                                  </p:childTnLst>
                                </p:cTn>
                              </p:par>
                              <p:par>
                                <p:cTn id="81" presetID="1" presetClass="entr" presetSubtype="0" fill="hold" grpId="0" nodeType="withEffect">
                                  <p:stCondLst>
                                    <p:cond delay="0"/>
                                  </p:stCondLst>
                                  <p:childTnLst>
                                    <p:set>
                                      <p:cBhvr>
                                        <p:cTn id="82" dur="1" fill="hold">
                                          <p:stCondLst>
                                            <p:cond delay="0"/>
                                          </p:stCondLst>
                                        </p:cTn>
                                        <p:tgtEl>
                                          <p:spTgt spid="20"/>
                                        </p:tgtEl>
                                        <p:attrNameLst>
                                          <p:attrName>style.visibility</p:attrName>
                                        </p:attrNameLst>
                                      </p:cBhvr>
                                      <p:to>
                                        <p:strVal val="visible"/>
                                      </p:to>
                                    </p:set>
                                  </p:childTnLst>
                                </p:cTn>
                              </p:par>
                              <p:par>
                                <p:cTn id="83" presetID="1" presetClass="exit" presetSubtype="0" fill="hold" nodeType="withEffect">
                                  <p:stCondLst>
                                    <p:cond delay="0"/>
                                  </p:stCondLst>
                                  <p:childTnLst>
                                    <p:set>
                                      <p:cBhvr>
                                        <p:cTn id="84" dur="1" fill="hold">
                                          <p:stCondLst>
                                            <p:cond delay="0"/>
                                          </p:stCondLst>
                                        </p:cTn>
                                        <p:tgtEl>
                                          <p:spTgt spid="17"/>
                                        </p:tgtEl>
                                        <p:attrNameLst>
                                          <p:attrName>style.visibility</p:attrName>
                                        </p:attrNameLst>
                                      </p:cBhvr>
                                      <p:to>
                                        <p:strVal val="hidden"/>
                                      </p:to>
                                    </p:set>
                                  </p:childTnLst>
                                </p:cTn>
                              </p:par>
                              <p:par>
                                <p:cTn id="85" presetID="1" presetClass="entr" presetSubtype="0" fill="hold" nodeType="withEffect">
                                  <p:stCondLst>
                                    <p:cond delay="0"/>
                                  </p:stCondLst>
                                  <p:childTnLst>
                                    <p:set>
                                      <p:cBhvr>
                                        <p:cTn id="86" dur="1" fill="hold">
                                          <p:stCondLst>
                                            <p:cond delay="0"/>
                                          </p:stCondLst>
                                        </p:cTn>
                                        <p:tgtEl>
                                          <p:spTgt spid="19"/>
                                        </p:tgtEl>
                                        <p:attrNameLst>
                                          <p:attrName>style.visibility</p:attrName>
                                        </p:attrNameLst>
                                      </p:cBhvr>
                                      <p:to>
                                        <p:strVal val="visible"/>
                                      </p:to>
                                    </p:set>
                                  </p:childTnLst>
                                </p:cTn>
                              </p:par>
                              <p:par>
                                <p:cTn id="87" presetID="1" presetClass="exit" presetSubtype="0" fill="hold" grpId="1" nodeType="withEffect">
                                  <p:stCondLst>
                                    <p:cond delay="0"/>
                                  </p:stCondLst>
                                  <p:childTnLst>
                                    <p:set>
                                      <p:cBhvr>
                                        <p:cTn id="88" dur="1" fill="hold">
                                          <p:stCondLst>
                                            <p:cond delay="0"/>
                                          </p:stCondLst>
                                        </p:cTn>
                                        <p:tgtEl>
                                          <p:spTgt spid="21"/>
                                        </p:tgtEl>
                                        <p:attrNameLst>
                                          <p:attrName>style.visibility</p:attrName>
                                        </p:attrNameLst>
                                      </p:cBhvr>
                                      <p:to>
                                        <p:strVal val="hidden"/>
                                      </p:to>
                                    </p:set>
                                  </p:childTnLst>
                                </p:cTn>
                              </p:par>
                            </p:childTnLst>
                          </p:cTn>
                        </p:par>
                      </p:childTnLst>
                    </p:cTn>
                  </p:par>
                  <p:par>
                    <p:cTn id="89" fill="hold">
                      <p:stCondLst>
                        <p:cond delay="indefinite"/>
                      </p:stCondLst>
                      <p:childTnLst>
                        <p:par>
                          <p:cTn id="90" fill="hold">
                            <p:stCondLst>
                              <p:cond delay="0"/>
                            </p:stCondLst>
                            <p:childTnLst>
                              <p:par>
                                <p:cTn id="91" presetID="1" presetClass="entr" presetSubtype="0" fill="hold" nodeType="clickEffect">
                                  <p:stCondLst>
                                    <p:cond delay="0"/>
                                  </p:stCondLst>
                                  <p:childTnLst>
                                    <p:set>
                                      <p:cBhvr>
                                        <p:cTn id="92" dur="1" fill="hold">
                                          <p:stCondLst>
                                            <p:cond delay="0"/>
                                          </p:stCondLst>
                                        </p:cTn>
                                        <p:tgtEl>
                                          <p:spTgt spid="8">
                                            <p:txEl>
                                              <p:pRg st="11" end="11"/>
                                            </p:txEl>
                                          </p:spTgt>
                                        </p:tgtEl>
                                        <p:attrNameLst>
                                          <p:attrName>style.visibility</p:attrName>
                                        </p:attrNameLst>
                                      </p:cBhvr>
                                      <p:to>
                                        <p:strVal val="visible"/>
                                      </p:to>
                                    </p:set>
                                  </p:childTnLst>
                                </p:cTn>
                              </p:par>
                            </p:childTnLst>
                          </p:cTn>
                        </p:par>
                      </p:childTnLst>
                    </p:cTn>
                  </p:par>
                  <p:par>
                    <p:cTn id="93" fill="hold">
                      <p:stCondLst>
                        <p:cond delay="indefinite"/>
                      </p:stCondLst>
                      <p:childTnLst>
                        <p:par>
                          <p:cTn id="94" fill="hold">
                            <p:stCondLst>
                              <p:cond delay="0"/>
                            </p:stCondLst>
                            <p:childTnLst>
                              <p:par>
                                <p:cTn id="95" presetID="1" presetClass="entr" presetSubtype="0" fill="hold" nodeType="clickEffect">
                                  <p:stCondLst>
                                    <p:cond delay="0"/>
                                  </p:stCondLst>
                                  <p:childTnLst>
                                    <p:set>
                                      <p:cBhvr>
                                        <p:cTn id="96" dur="1" fill="hold">
                                          <p:stCondLst>
                                            <p:cond delay="0"/>
                                          </p:stCondLst>
                                        </p:cTn>
                                        <p:tgtEl>
                                          <p:spTgt spid="8">
                                            <p:txEl>
                                              <p:pRg st="12" end="12"/>
                                            </p:txEl>
                                          </p:spTgt>
                                        </p:tgtEl>
                                        <p:attrNameLst>
                                          <p:attrName>style.visibility</p:attrName>
                                        </p:attrNameLst>
                                      </p:cBhvr>
                                      <p:to>
                                        <p:strVal val="visible"/>
                                      </p:to>
                                    </p:set>
                                  </p:childTnLst>
                                </p:cTn>
                              </p:par>
                            </p:childTnLst>
                          </p:cTn>
                        </p:par>
                      </p:childTnLst>
                    </p:cTn>
                  </p:par>
                  <p:par>
                    <p:cTn id="97" fill="hold">
                      <p:stCondLst>
                        <p:cond delay="indefinite"/>
                      </p:stCondLst>
                      <p:childTnLst>
                        <p:par>
                          <p:cTn id="98" fill="hold">
                            <p:stCondLst>
                              <p:cond delay="0"/>
                            </p:stCondLst>
                            <p:childTnLst>
                              <p:par>
                                <p:cTn id="99" presetID="1" presetClass="entr" presetSubtype="0" fill="hold" nodeType="clickEffect">
                                  <p:stCondLst>
                                    <p:cond delay="0"/>
                                  </p:stCondLst>
                                  <p:childTnLst>
                                    <p:set>
                                      <p:cBhvr>
                                        <p:cTn id="100" dur="1" fill="hold">
                                          <p:stCondLst>
                                            <p:cond delay="0"/>
                                          </p:stCondLst>
                                        </p:cTn>
                                        <p:tgtEl>
                                          <p:spTgt spid="1030"/>
                                        </p:tgtEl>
                                        <p:attrNameLst>
                                          <p:attrName>style.visibility</p:attrName>
                                        </p:attrNameLst>
                                      </p:cBhvr>
                                      <p:to>
                                        <p:strVal val="visible"/>
                                      </p:to>
                                    </p:set>
                                  </p:childTnLst>
                                </p:cTn>
                              </p:par>
                            </p:childTnLst>
                          </p:cTn>
                        </p:par>
                      </p:childTnLst>
                    </p:cTn>
                  </p:par>
                  <p:par>
                    <p:cTn id="101" fill="hold">
                      <p:stCondLst>
                        <p:cond delay="indefinite"/>
                      </p:stCondLst>
                      <p:childTnLst>
                        <p:par>
                          <p:cTn id="102" fill="hold">
                            <p:stCondLst>
                              <p:cond delay="0"/>
                            </p:stCondLst>
                            <p:childTnLst>
                              <p:par>
                                <p:cTn id="103" presetID="1" presetClass="entr" presetSubtype="0" fill="hold" nodeType="clickEffect">
                                  <p:stCondLst>
                                    <p:cond delay="0"/>
                                  </p:stCondLst>
                                  <p:childTnLst>
                                    <p:set>
                                      <p:cBhvr>
                                        <p:cTn id="104" dur="1" fill="hold">
                                          <p:stCondLst>
                                            <p:cond delay="0"/>
                                          </p:stCondLst>
                                        </p:cTn>
                                        <p:tgtEl>
                                          <p:spTgt spid="8">
                                            <p:txEl>
                                              <p:pRg st="14" end="14"/>
                                            </p:txEl>
                                          </p:spTgt>
                                        </p:tgtEl>
                                        <p:attrNameLst>
                                          <p:attrName>style.visibility</p:attrName>
                                        </p:attrNameLst>
                                      </p:cBhvr>
                                      <p:to>
                                        <p:strVal val="visible"/>
                                      </p:to>
                                    </p:set>
                                  </p:childTnLst>
                                </p:cTn>
                              </p:par>
                            </p:childTnLst>
                          </p:cTn>
                        </p:par>
                      </p:childTnLst>
                    </p:cTn>
                  </p:par>
                  <p:par>
                    <p:cTn id="105" fill="hold">
                      <p:stCondLst>
                        <p:cond delay="indefinite"/>
                      </p:stCondLst>
                      <p:childTnLst>
                        <p:par>
                          <p:cTn id="106" fill="hold">
                            <p:stCondLst>
                              <p:cond delay="0"/>
                            </p:stCondLst>
                            <p:childTnLst>
                              <p:par>
                                <p:cTn id="107" presetID="1" presetClass="exit" presetSubtype="0" fill="hold" nodeType="clickEffect">
                                  <p:stCondLst>
                                    <p:cond delay="0"/>
                                  </p:stCondLst>
                                  <p:childTnLst>
                                    <p:set>
                                      <p:cBhvr>
                                        <p:cTn id="108" dur="1" fill="hold">
                                          <p:stCondLst>
                                            <p:cond delay="0"/>
                                          </p:stCondLst>
                                        </p:cTn>
                                        <p:tgtEl>
                                          <p:spTgt spid="19"/>
                                        </p:tgtEl>
                                        <p:attrNameLst>
                                          <p:attrName>style.visibility</p:attrName>
                                        </p:attrNameLst>
                                      </p:cBhvr>
                                      <p:to>
                                        <p:strVal val="hidden"/>
                                      </p:to>
                                    </p:set>
                                  </p:childTnLst>
                                </p:cTn>
                              </p:par>
                              <p:par>
                                <p:cTn id="109" presetID="1" presetClass="entr" presetSubtype="0" fill="hold" grpId="0" nodeType="withEffect">
                                  <p:stCondLst>
                                    <p:cond delay="0"/>
                                  </p:stCondLst>
                                  <p:childTnLst>
                                    <p:set>
                                      <p:cBhvr>
                                        <p:cTn id="110" dur="1" fill="hold">
                                          <p:stCondLst>
                                            <p:cond delay="0"/>
                                          </p:stCondLst>
                                        </p:cTn>
                                        <p:tgtEl>
                                          <p:spTgt spid="24"/>
                                        </p:tgtEl>
                                        <p:attrNameLst>
                                          <p:attrName>style.visibility</p:attrName>
                                        </p:attrNameLst>
                                      </p:cBhvr>
                                      <p:to>
                                        <p:strVal val="visible"/>
                                      </p:to>
                                    </p:set>
                                  </p:childTnLst>
                                </p:cTn>
                              </p:par>
                              <p:par>
                                <p:cTn id="111" presetID="1" presetClass="exit" presetSubtype="0" fill="hold" grpId="1" nodeType="withEffect">
                                  <p:stCondLst>
                                    <p:cond delay="0"/>
                                  </p:stCondLst>
                                  <p:childTnLst>
                                    <p:set>
                                      <p:cBhvr>
                                        <p:cTn id="112" dur="1" fill="hold">
                                          <p:stCondLst>
                                            <p:cond delay="0"/>
                                          </p:stCondLst>
                                        </p:cTn>
                                        <p:tgtEl>
                                          <p:spTgt spid="20"/>
                                        </p:tgtEl>
                                        <p:attrNameLst>
                                          <p:attrName>style.visibility</p:attrName>
                                        </p:attrNameLst>
                                      </p:cBhvr>
                                      <p:to>
                                        <p:strVal val="hidden"/>
                                      </p:to>
                                    </p:set>
                                  </p:childTnLst>
                                </p:cTn>
                              </p:par>
                              <p:par>
                                <p:cTn id="113" presetID="1" presetClass="entr" presetSubtype="0" fill="hold" nodeType="withEffect">
                                  <p:stCondLst>
                                    <p:cond delay="0"/>
                                  </p:stCondLst>
                                  <p:childTnLst>
                                    <p:set>
                                      <p:cBhvr>
                                        <p:cTn id="114" dur="1" fill="hold">
                                          <p:stCondLst>
                                            <p:cond delay="0"/>
                                          </p:stCondLst>
                                        </p:cTn>
                                        <p:tgtEl>
                                          <p:spTgt spid="3"/>
                                        </p:tgtEl>
                                        <p:attrNameLst>
                                          <p:attrName>style.visibility</p:attrName>
                                        </p:attrNameLst>
                                      </p:cBhvr>
                                      <p:to>
                                        <p:strVal val="visible"/>
                                      </p:to>
                                    </p:set>
                                  </p:childTnLst>
                                </p:cTn>
                              </p:par>
                            </p:childTnLst>
                          </p:cTn>
                        </p:par>
                      </p:childTnLst>
                    </p:cTn>
                  </p:par>
                  <p:par>
                    <p:cTn id="115" fill="hold">
                      <p:stCondLst>
                        <p:cond delay="indefinite"/>
                      </p:stCondLst>
                      <p:childTnLst>
                        <p:par>
                          <p:cTn id="116" fill="hold">
                            <p:stCondLst>
                              <p:cond delay="0"/>
                            </p:stCondLst>
                            <p:childTnLst>
                              <p:par>
                                <p:cTn id="117" presetID="1" presetClass="entr" presetSubtype="0" fill="hold" nodeType="clickEffect">
                                  <p:stCondLst>
                                    <p:cond delay="0"/>
                                  </p:stCondLst>
                                  <p:childTnLst>
                                    <p:set>
                                      <p:cBhvr>
                                        <p:cTn id="118" dur="1" fill="hold">
                                          <p:stCondLst>
                                            <p:cond delay="0"/>
                                          </p:stCondLst>
                                        </p:cTn>
                                        <p:tgtEl>
                                          <p:spTgt spid="8">
                                            <p:txEl>
                                              <p:pRg st="15" end="15"/>
                                            </p:txEl>
                                          </p:spTgt>
                                        </p:tgtEl>
                                        <p:attrNameLst>
                                          <p:attrName>style.visibility</p:attrName>
                                        </p:attrNameLst>
                                      </p:cBhvr>
                                      <p:to>
                                        <p:strVal val="visible"/>
                                      </p:to>
                                    </p:set>
                                  </p:childTnLst>
                                </p:cTn>
                              </p:par>
                            </p:childTnLst>
                          </p:cTn>
                        </p:par>
                      </p:childTnLst>
                    </p:cTn>
                  </p:par>
                  <p:par>
                    <p:cTn id="119" fill="hold">
                      <p:stCondLst>
                        <p:cond delay="indefinite"/>
                      </p:stCondLst>
                      <p:childTnLst>
                        <p:par>
                          <p:cTn id="120" fill="hold">
                            <p:stCondLst>
                              <p:cond delay="0"/>
                            </p:stCondLst>
                            <p:childTnLst>
                              <p:par>
                                <p:cTn id="121" presetID="1" presetClass="entr" presetSubtype="0" fill="hold" nodeType="clickEffect">
                                  <p:stCondLst>
                                    <p:cond delay="0"/>
                                  </p:stCondLst>
                                  <p:childTnLst>
                                    <p:set>
                                      <p:cBhvr>
                                        <p:cTn id="122" dur="1" fill="hold">
                                          <p:stCondLst>
                                            <p:cond delay="0"/>
                                          </p:stCondLst>
                                        </p:cTn>
                                        <p:tgtEl>
                                          <p:spTgt spid="8">
                                            <p:txEl>
                                              <p:pRg st="17" end="17"/>
                                            </p:txEl>
                                          </p:spTgt>
                                        </p:tgtEl>
                                        <p:attrNameLst>
                                          <p:attrName>style.visibility</p:attrName>
                                        </p:attrNameLst>
                                      </p:cBhvr>
                                      <p:to>
                                        <p:strVal val="visible"/>
                                      </p:to>
                                    </p:set>
                                  </p:childTnLst>
                                </p:cTn>
                              </p:par>
                            </p:childTnLst>
                          </p:cTn>
                        </p:par>
                      </p:childTnLst>
                    </p:cTn>
                  </p:par>
                  <p:par>
                    <p:cTn id="123" fill="hold">
                      <p:stCondLst>
                        <p:cond delay="indefinite"/>
                      </p:stCondLst>
                      <p:childTnLst>
                        <p:par>
                          <p:cTn id="124" fill="hold">
                            <p:stCondLst>
                              <p:cond delay="0"/>
                            </p:stCondLst>
                            <p:childTnLst>
                              <p:par>
                                <p:cTn id="125" presetID="1" presetClass="entr" presetSubtype="0" fill="hold" nodeType="clickEffect">
                                  <p:stCondLst>
                                    <p:cond delay="0"/>
                                  </p:stCondLst>
                                  <p:childTnLst>
                                    <p:set>
                                      <p:cBhvr>
                                        <p:cTn id="126" dur="1" fill="hold">
                                          <p:stCondLst>
                                            <p:cond delay="0"/>
                                          </p:stCondLst>
                                        </p:cTn>
                                        <p:tgtEl>
                                          <p:spTgt spid="8">
                                            <p:txEl>
                                              <p:pRg st="18" end="1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p:bldP spid="20" grpId="1"/>
      <p:bldP spid="16" grpId="0"/>
      <p:bldP spid="16" grpId="1"/>
      <p:bldP spid="26" grpId="0"/>
      <p:bldP spid="26" grpId="1"/>
      <p:bldP spid="14" grpId="0"/>
      <p:bldP spid="14" grpId="1"/>
      <p:bldP spid="2" grpId="0"/>
      <p:bldP spid="2" grpId="1"/>
      <p:bldP spid="21" grpId="0"/>
      <p:bldP spid="21" grpId="1"/>
      <p:bldP spid="24" grpId="0"/>
      <p:bldP spid="18" grpId="0"/>
      <p:bldP spid="18" grpId="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ontent Placeholder 2">
            <a:extLst>
              <a:ext uri="{FF2B5EF4-FFF2-40B4-BE49-F238E27FC236}">
                <a16:creationId xmlns:a16="http://schemas.microsoft.com/office/drawing/2014/main" id="{390BBBDF-F107-6443-9F13-12EB3182E4FA}"/>
              </a:ext>
            </a:extLst>
          </p:cNvPr>
          <p:cNvSpPr txBox="1">
            <a:spLocks/>
          </p:cNvSpPr>
          <p:nvPr/>
        </p:nvSpPr>
        <p:spPr>
          <a:xfrm>
            <a:off x="309986" y="1659943"/>
            <a:ext cx="6062534" cy="4344931"/>
          </a:xfrm>
        </p:spPr>
        <p:txBody>
          <a:bodyPr>
            <a:no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GB" dirty="0">
                <a:solidFill>
                  <a:srgbClr val="000000"/>
                </a:solidFill>
              </a:rPr>
              <a:t>Hurricanes and other tropical cyclones have devastating effects on society</a:t>
            </a:r>
          </a:p>
          <a:p>
            <a:endParaRPr lang="en-GB" dirty="0">
              <a:solidFill>
                <a:srgbClr val="000000"/>
              </a:solidFill>
            </a:endParaRPr>
          </a:p>
          <a:p>
            <a:r>
              <a:rPr lang="en-GB" dirty="0">
                <a:solidFill>
                  <a:srgbClr val="000000"/>
                </a:solidFill>
              </a:rPr>
              <a:t>A comprehensive assessment of their impacts on educational attainment over multiple years of study is lacking, despite plausible links</a:t>
            </a:r>
            <a:br>
              <a:rPr lang="en-GB" dirty="0">
                <a:solidFill>
                  <a:srgbClr val="000000"/>
                </a:solidFill>
              </a:rPr>
            </a:br>
            <a:endParaRPr lang="en-GB" dirty="0">
              <a:solidFill>
                <a:srgbClr val="000000"/>
              </a:solidFill>
            </a:endParaRPr>
          </a:p>
        </p:txBody>
      </p:sp>
      <p:sp>
        <p:nvSpPr>
          <p:cNvPr id="6" name="Rectangle 5">
            <a:extLst>
              <a:ext uri="{FF2B5EF4-FFF2-40B4-BE49-F238E27FC236}">
                <a16:creationId xmlns:a16="http://schemas.microsoft.com/office/drawing/2014/main" id="{00913566-F07A-E940-A837-90EEF8F1E0F3}"/>
              </a:ext>
            </a:extLst>
          </p:cNvPr>
          <p:cNvSpPr/>
          <p:nvPr/>
        </p:nvSpPr>
        <p:spPr>
          <a:xfrm>
            <a:off x="0" y="162632"/>
            <a:ext cx="7521678" cy="1151161"/>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100" dirty="0">
                <a:cs typeface="Arial" panose="020B0604020202020204" pitchFamily="34" charset="0"/>
              </a:rPr>
              <a:t>Disruption to Test Scores after Tropical Cyclones in the United States</a:t>
            </a:r>
            <a:endParaRPr lang="en-US" sz="3100" dirty="0">
              <a:solidFill>
                <a:schemeClr val="bg1"/>
              </a:solidFill>
              <a:cs typeface="Arial" panose="020B0604020202020204" pitchFamily="34" charset="0"/>
            </a:endParaRPr>
          </a:p>
        </p:txBody>
      </p:sp>
      <p:pic>
        <p:nvPicPr>
          <p:cNvPr id="9" name="Picture 8">
            <a:extLst>
              <a:ext uri="{FF2B5EF4-FFF2-40B4-BE49-F238E27FC236}">
                <a16:creationId xmlns:a16="http://schemas.microsoft.com/office/drawing/2014/main" id="{1204B333-9574-9A4F-A7C6-FC43782E9EB1}"/>
              </a:ext>
            </a:extLst>
          </p:cNvPr>
          <p:cNvPicPr>
            <a:picLocks noChangeAspect="1"/>
          </p:cNvPicPr>
          <p:nvPr/>
        </p:nvPicPr>
        <p:blipFill>
          <a:blip r:embed="rId3"/>
          <a:srcRect/>
          <a:stretch/>
        </p:blipFill>
        <p:spPr>
          <a:xfrm>
            <a:off x="7612891" y="475696"/>
            <a:ext cx="4083327" cy="5769918"/>
          </a:xfrm>
          <a:prstGeom prst="rect">
            <a:avLst/>
          </a:prstGeom>
        </p:spPr>
      </p:pic>
      <p:sp>
        <p:nvSpPr>
          <p:cNvPr id="8" name="Slide Number Placeholder 6">
            <a:extLst>
              <a:ext uri="{FF2B5EF4-FFF2-40B4-BE49-F238E27FC236}">
                <a16:creationId xmlns:a16="http://schemas.microsoft.com/office/drawing/2014/main" id="{198AF5E2-C73C-BD4C-A763-B33AA09B158F}"/>
              </a:ext>
            </a:extLst>
          </p:cNvPr>
          <p:cNvSpPr txBox="1">
            <a:spLocks/>
          </p:cNvSpPr>
          <p:nvPr/>
        </p:nvSpPr>
        <p:spPr>
          <a:xfrm>
            <a:off x="4724400" y="6572195"/>
            <a:ext cx="2743200" cy="365125"/>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fld id="{13462B80-D853-D54A-BDC2-64B866E8EF5A}" type="slidenum">
              <a:rPr lang="en-US" smtClean="0"/>
              <a:pPr algn="ctr"/>
              <a:t>7</a:t>
            </a:fld>
            <a:endParaRPr lang="en-US" dirty="0"/>
          </a:p>
        </p:txBody>
      </p:sp>
      <p:sp>
        <p:nvSpPr>
          <p:cNvPr id="10" name="TextBox 9">
            <a:extLst>
              <a:ext uri="{FF2B5EF4-FFF2-40B4-BE49-F238E27FC236}">
                <a16:creationId xmlns:a16="http://schemas.microsoft.com/office/drawing/2014/main" id="{7EDF43DB-A2E8-FF4D-BF99-C9E3C16BCEE2}"/>
              </a:ext>
            </a:extLst>
          </p:cNvPr>
          <p:cNvSpPr txBox="1"/>
          <p:nvPr/>
        </p:nvSpPr>
        <p:spPr>
          <a:xfrm>
            <a:off x="9981282" y="143221"/>
            <a:ext cx="1855122" cy="369332"/>
          </a:xfrm>
          <a:prstGeom prst="rect">
            <a:avLst/>
          </a:prstGeom>
          <a:noFill/>
        </p:spPr>
        <p:txBody>
          <a:bodyPr wrap="square" rtlCol="0">
            <a:spAutoFit/>
          </a:bodyPr>
          <a:lstStyle/>
          <a:p>
            <a:r>
              <a:rPr lang="en-US" dirty="0">
                <a:solidFill>
                  <a:srgbClr val="000000"/>
                </a:solidFill>
              </a:rPr>
              <a:t>Art by Amy Wolfe</a:t>
            </a:r>
          </a:p>
        </p:txBody>
      </p:sp>
      <p:sp>
        <p:nvSpPr>
          <p:cNvPr id="2" name="TextBox 1">
            <a:extLst>
              <a:ext uri="{FF2B5EF4-FFF2-40B4-BE49-F238E27FC236}">
                <a16:creationId xmlns:a16="http://schemas.microsoft.com/office/drawing/2014/main" id="{B9C1FD3C-F6A3-533B-5F22-BF4EC36DC350}"/>
              </a:ext>
            </a:extLst>
          </p:cNvPr>
          <p:cNvSpPr txBox="1"/>
          <p:nvPr/>
        </p:nvSpPr>
        <p:spPr>
          <a:xfrm>
            <a:off x="9392479" y="6554851"/>
            <a:ext cx="2743200" cy="338554"/>
          </a:xfrm>
          <a:prstGeom prst="rect">
            <a:avLst/>
          </a:prstGeom>
          <a:noFill/>
        </p:spPr>
        <p:txBody>
          <a:bodyPr wrap="square" rtlCol="0">
            <a:spAutoFit/>
          </a:bodyPr>
          <a:lstStyle/>
          <a:p>
            <a:r>
              <a:rPr lang="en-US" sz="1600" dirty="0">
                <a:solidFill>
                  <a:srgbClr val="000000"/>
                </a:solidFill>
              </a:rPr>
              <a:t>Meltzer et al., </a:t>
            </a:r>
            <a:r>
              <a:rPr lang="en-US" sz="1600" i="1" dirty="0">
                <a:solidFill>
                  <a:srgbClr val="000000"/>
                </a:solidFill>
              </a:rPr>
              <a:t>In Preparation</a:t>
            </a:r>
            <a:endParaRPr lang="en-US" sz="1600" dirty="0">
              <a:solidFill>
                <a:srgbClr val="000000"/>
              </a:solidFill>
            </a:endParaRPr>
          </a:p>
        </p:txBody>
      </p:sp>
      <p:sp>
        <p:nvSpPr>
          <p:cNvPr id="3" name="Parks et al.">
            <a:extLst>
              <a:ext uri="{FF2B5EF4-FFF2-40B4-BE49-F238E27FC236}">
                <a16:creationId xmlns:a16="http://schemas.microsoft.com/office/drawing/2014/main" id="{AEF1E212-7BAE-16ED-4D1E-BFDE01B46F8A}"/>
              </a:ext>
            </a:extLst>
          </p:cNvPr>
          <p:cNvSpPr txBox="1"/>
          <p:nvPr/>
        </p:nvSpPr>
        <p:spPr>
          <a:xfrm>
            <a:off x="87980" y="6518439"/>
            <a:ext cx="4508404" cy="338554"/>
          </a:xfrm>
          <a:prstGeom prst="rect">
            <a:avLst/>
          </a:prstGeom>
          <a:noFill/>
        </p:spPr>
        <p:txBody>
          <a:bodyPr wrap="square" rtlCol="0">
            <a:spAutoFit/>
          </a:bodyPr>
          <a:lstStyle/>
          <a:p>
            <a:r>
              <a:rPr lang="en-US" sz="1600" dirty="0">
                <a:solidFill>
                  <a:schemeClr val="tx1">
                    <a:lumMod val="50000"/>
                    <a:lumOff val="50000"/>
                  </a:schemeClr>
                </a:solidFill>
              </a:rPr>
              <a:t>Unpublished study, please do not copy or distribute</a:t>
            </a:r>
          </a:p>
        </p:txBody>
      </p:sp>
    </p:spTree>
    <p:extLst>
      <p:ext uri="{BB962C8B-B14F-4D97-AF65-F5344CB8AC3E}">
        <p14:creationId xmlns:p14="http://schemas.microsoft.com/office/powerpoint/2010/main" val="29979156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7">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4294967295"/>
          </p:nvPr>
        </p:nvSpPr>
        <p:spPr>
          <a:xfrm>
            <a:off x="609600" y="2221705"/>
            <a:ext cx="10972800" cy="2414589"/>
          </a:xfrm>
        </p:spPr>
        <p:txBody>
          <a:bodyPr>
            <a:normAutofit lnSpcReduction="10000"/>
          </a:bodyPr>
          <a:lstStyle/>
          <a:p>
            <a:pPr marL="514350" indent="-514350">
              <a:buFont typeface="+mj-lt"/>
              <a:buAutoNum type="arabicPeriod"/>
            </a:pPr>
            <a:r>
              <a:rPr lang="en-GB" dirty="0">
                <a:solidFill>
                  <a:srgbClr val="000000"/>
                </a:solidFill>
              </a:rPr>
              <a:t>Examine the association between tropical cyclones and educational attainment among elementary- and middle school-age students in all affected areas in the United States </a:t>
            </a:r>
          </a:p>
          <a:p>
            <a:pPr marL="514350" indent="-514350">
              <a:buFont typeface="+mj-lt"/>
              <a:buAutoNum type="arabicPeriod"/>
            </a:pPr>
            <a:r>
              <a:rPr lang="en-GB" dirty="0">
                <a:solidFill>
                  <a:srgbClr val="000000"/>
                </a:solidFill>
              </a:rPr>
              <a:t>Evaluate how the effects vary by strength of tropical cyclone and by sociodemographic composition of the student bodies and communities affected</a:t>
            </a:r>
          </a:p>
        </p:txBody>
      </p:sp>
      <p:sp>
        <p:nvSpPr>
          <p:cNvPr id="5" name="Rectangle 4">
            <a:extLst>
              <a:ext uri="{FF2B5EF4-FFF2-40B4-BE49-F238E27FC236}">
                <a16:creationId xmlns:a16="http://schemas.microsoft.com/office/drawing/2014/main" id="{FABA106E-174A-1548-8ACB-2532023157CA}"/>
              </a:ext>
            </a:extLst>
          </p:cNvPr>
          <p:cNvSpPr/>
          <p:nvPr/>
        </p:nvSpPr>
        <p:spPr>
          <a:xfrm>
            <a:off x="0" y="162632"/>
            <a:ext cx="1093076" cy="506245"/>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3200" dirty="0">
                <a:cs typeface="Arial" panose="020B0604020202020204" pitchFamily="34" charset="0"/>
              </a:rPr>
              <a:t>Aims</a:t>
            </a:r>
            <a:endParaRPr lang="en-US" sz="3600" dirty="0">
              <a:solidFill>
                <a:schemeClr val="bg1"/>
              </a:solidFill>
              <a:cs typeface="Arial" panose="020B0604020202020204" pitchFamily="34" charset="0"/>
            </a:endParaRPr>
          </a:p>
        </p:txBody>
      </p:sp>
      <p:sp>
        <p:nvSpPr>
          <p:cNvPr id="7" name="Slide Number Placeholder 6">
            <a:extLst>
              <a:ext uri="{FF2B5EF4-FFF2-40B4-BE49-F238E27FC236}">
                <a16:creationId xmlns:a16="http://schemas.microsoft.com/office/drawing/2014/main" id="{B3FD0897-571D-DB42-870E-C844B42D07A0}"/>
              </a:ext>
            </a:extLst>
          </p:cNvPr>
          <p:cNvSpPr txBox="1">
            <a:spLocks/>
          </p:cNvSpPr>
          <p:nvPr/>
        </p:nvSpPr>
        <p:spPr>
          <a:xfrm>
            <a:off x="4724400" y="6572195"/>
            <a:ext cx="2743200" cy="365125"/>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fld id="{13462B80-D853-D54A-BDC2-64B866E8EF5A}" type="slidenum">
              <a:rPr lang="en-US" smtClean="0"/>
              <a:pPr algn="ctr"/>
              <a:t>8</a:t>
            </a:fld>
            <a:endParaRPr lang="en-US" dirty="0"/>
          </a:p>
        </p:txBody>
      </p:sp>
      <p:sp>
        <p:nvSpPr>
          <p:cNvPr id="4" name="Parks et al.">
            <a:extLst>
              <a:ext uri="{FF2B5EF4-FFF2-40B4-BE49-F238E27FC236}">
                <a16:creationId xmlns:a16="http://schemas.microsoft.com/office/drawing/2014/main" id="{05FEBF2F-AF2C-28CF-DEBD-29108AA8B4BB}"/>
              </a:ext>
            </a:extLst>
          </p:cNvPr>
          <p:cNvSpPr txBox="1"/>
          <p:nvPr/>
        </p:nvSpPr>
        <p:spPr>
          <a:xfrm>
            <a:off x="87980" y="6518439"/>
            <a:ext cx="4508404" cy="338554"/>
          </a:xfrm>
          <a:prstGeom prst="rect">
            <a:avLst/>
          </a:prstGeom>
          <a:noFill/>
        </p:spPr>
        <p:txBody>
          <a:bodyPr wrap="square" rtlCol="0">
            <a:spAutoFit/>
          </a:bodyPr>
          <a:lstStyle/>
          <a:p>
            <a:r>
              <a:rPr lang="en-US" sz="1600" dirty="0">
                <a:solidFill>
                  <a:schemeClr val="tx1">
                    <a:lumMod val="50000"/>
                    <a:lumOff val="50000"/>
                  </a:schemeClr>
                </a:solidFill>
              </a:rPr>
              <a:t>Unpublished study, please do not copy or distribute</a:t>
            </a:r>
          </a:p>
        </p:txBody>
      </p:sp>
      <p:sp>
        <p:nvSpPr>
          <p:cNvPr id="6" name="TextBox 5">
            <a:extLst>
              <a:ext uri="{FF2B5EF4-FFF2-40B4-BE49-F238E27FC236}">
                <a16:creationId xmlns:a16="http://schemas.microsoft.com/office/drawing/2014/main" id="{F17715AC-C0D2-79EB-C301-AFB3CDCEF806}"/>
              </a:ext>
            </a:extLst>
          </p:cNvPr>
          <p:cNvSpPr txBox="1"/>
          <p:nvPr/>
        </p:nvSpPr>
        <p:spPr>
          <a:xfrm>
            <a:off x="9392479" y="6554851"/>
            <a:ext cx="2743200" cy="338554"/>
          </a:xfrm>
          <a:prstGeom prst="rect">
            <a:avLst/>
          </a:prstGeom>
          <a:noFill/>
        </p:spPr>
        <p:txBody>
          <a:bodyPr wrap="square" rtlCol="0">
            <a:spAutoFit/>
          </a:bodyPr>
          <a:lstStyle/>
          <a:p>
            <a:r>
              <a:rPr lang="en-US" sz="1600" dirty="0">
                <a:solidFill>
                  <a:srgbClr val="000000"/>
                </a:solidFill>
              </a:rPr>
              <a:t>Meltzer et al., </a:t>
            </a:r>
            <a:r>
              <a:rPr lang="en-US" sz="1600" i="1" dirty="0">
                <a:solidFill>
                  <a:srgbClr val="000000"/>
                </a:solidFill>
              </a:rPr>
              <a:t>In Preparation</a:t>
            </a:r>
            <a:endParaRPr lang="en-US" sz="1600" dirty="0">
              <a:solidFill>
                <a:srgbClr val="000000"/>
              </a:solidFill>
            </a:endParaRPr>
          </a:p>
        </p:txBody>
      </p:sp>
    </p:spTree>
    <p:extLst>
      <p:ext uri="{BB962C8B-B14F-4D97-AF65-F5344CB8AC3E}">
        <p14:creationId xmlns:p14="http://schemas.microsoft.com/office/powerpoint/2010/main" val="405169492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38FF558F-4FEE-504B-B1ED-E8C1DDE9A213}"/>
              </a:ext>
            </a:extLst>
          </p:cNvPr>
          <p:cNvSpPr/>
          <p:nvPr/>
        </p:nvSpPr>
        <p:spPr>
          <a:xfrm>
            <a:off x="0" y="162632"/>
            <a:ext cx="9133490" cy="506245"/>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3200" dirty="0">
                <a:cs typeface="Arial" panose="020B0604020202020204" pitchFamily="34" charset="0"/>
              </a:rPr>
              <a:t>Study population, outcome and exposure assessment</a:t>
            </a:r>
            <a:endParaRPr lang="en-US" sz="3600" dirty="0">
              <a:solidFill>
                <a:schemeClr val="bg1"/>
              </a:solidFill>
              <a:cs typeface="Arial" panose="020B0604020202020204" pitchFamily="34" charset="0"/>
            </a:endParaRPr>
          </a:p>
        </p:txBody>
      </p:sp>
      <p:sp>
        <p:nvSpPr>
          <p:cNvPr id="10" name="Slide Number Placeholder 6">
            <a:extLst>
              <a:ext uri="{FF2B5EF4-FFF2-40B4-BE49-F238E27FC236}">
                <a16:creationId xmlns:a16="http://schemas.microsoft.com/office/drawing/2014/main" id="{B2B5F981-6E3A-4D42-B937-6794FA52C8A9}"/>
              </a:ext>
            </a:extLst>
          </p:cNvPr>
          <p:cNvSpPr txBox="1">
            <a:spLocks/>
          </p:cNvSpPr>
          <p:nvPr/>
        </p:nvSpPr>
        <p:spPr>
          <a:xfrm>
            <a:off x="4724400" y="6572195"/>
            <a:ext cx="2743200" cy="365125"/>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fld id="{13462B80-D853-D54A-BDC2-64B866E8EF5A}" type="slidenum">
              <a:rPr lang="en-US" smtClean="0"/>
              <a:pPr algn="ctr"/>
              <a:t>9</a:t>
            </a:fld>
            <a:endParaRPr lang="en-US" dirty="0"/>
          </a:p>
        </p:txBody>
      </p:sp>
      <p:sp>
        <p:nvSpPr>
          <p:cNvPr id="3" name="Text"/>
          <p:cNvSpPr>
            <a:spLocks noGrp="1"/>
          </p:cNvSpPr>
          <p:nvPr>
            <p:ph idx="4294967295"/>
          </p:nvPr>
        </p:nvSpPr>
        <p:spPr>
          <a:xfrm>
            <a:off x="609600" y="1340768"/>
            <a:ext cx="5120640" cy="5199881"/>
          </a:xfrm>
        </p:spPr>
        <p:txBody>
          <a:bodyPr>
            <a:normAutofit fontScale="92500" lnSpcReduction="20000"/>
          </a:bodyPr>
          <a:lstStyle/>
          <a:p>
            <a:r>
              <a:rPr lang="en-GB" dirty="0">
                <a:solidFill>
                  <a:srgbClr val="000000"/>
                </a:solidFill>
              </a:rPr>
              <a:t>Study population</a:t>
            </a:r>
          </a:p>
          <a:p>
            <a:pPr lvl="1"/>
            <a:r>
              <a:rPr lang="en-GB" dirty="0">
                <a:solidFill>
                  <a:srgbClr val="000000"/>
                </a:solidFill>
              </a:rPr>
              <a:t>Third to eighth grade students from 2009-2018 in 2,420 counties in contiguous US</a:t>
            </a:r>
            <a:br>
              <a:rPr lang="en-GB" dirty="0">
                <a:solidFill>
                  <a:srgbClr val="000000"/>
                </a:solidFill>
              </a:rPr>
            </a:br>
            <a:endParaRPr lang="en-GB" dirty="0">
              <a:solidFill>
                <a:srgbClr val="000000"/>
              </a:solidFill>
            </a:endParaRPr>
          </a:p>
          <a:p>
            <a:r>
              <a:rPr lang="en-GB" dirty="0">
                <a:solidFill>
                  <a:srgbClr val="000000"/>
                </a:solidFill>
              </a:rPr>
              <a:t>Outcome assessment</a:t>
            </a:r>
          </a:p>
          <a:p>
            <a:pPr lvl="1"/>
            <a:r>
              <a:rPr lang="en-GB" dirty="0">
                <a:solidFill>
                  <a:srgbClr val="000000"/>
                </a:solidFill>
              </a:rPr>
              <a:t>County-level average standardized test scores in math and reading/language arts (RLA)</a:t>
            </a:r>
          </a:p>
          <a:p>
            <a:pPr lvl="1"/>
            <a:r>
              <a:rPr lang="en-GB" dirty="0">
                <a:solidFill>
                  <a:srgbClr val="000000"/>
                </a:solidFill>
              </a:rPr>
              <a:t>Stanford Educational Data Archive</a:t>
            </a:r>
            <a:br>
              <a:rPr lang="en-GB" dirty="0">
                <a:solidFill>
                  <a:srgbClr val="000000"/>
                </a:solidFill>
              </a:rPr>
            </a:br>
            <a:endParaRPr lang="en-GB" dirty="0">
              <a:solidFill>
                <a:srgbClr val="000000"/>
              </a:solidFill>
            </a:endParaRPr>
          </a:p>
          <a:p>
            <a:r>
              <a:rPr lang="en-GB" dirty="0">
                <a:solidFill>
                  <a:srgbClr val="000000"/>
                </a:solidFill>
              </a:rPr>
              <a:t>Exposure assessment</a:t>
            </a:r>
          </a:p>
          <a:p>
            <a:pPr lvl="1"/>
            <a:r>
              <a:rPr lang="en-GB" dirty="0">
                <a:solidFill>
                  <a:srgbClr val="000000"/>
                </a:solidFill>
              </a:rPr>
              <a:t>Tropical cyclone exposure</a:t>
            </a:r>
          </a:p>
          <a:p>
            <a:pPr lvl="1"/>
            <a:r>
              <a:rPr lang="en-GB" dirty="0">
                <a:solidFill>
                  <a:srgbClr val="000000"/>
                </a:solidFill>
              </a:rPr>
              <a:t>Counties with sustained maximal wind speeds</a:t>
            </a:r>
          </a:p>
          <a:p>
            <a:pPr lvl="2"/>
            <a:r>
              <a:rPr lang="en-GB" dirty="0">
                <a:solidFill>
                  <a:srgbClr val="000000"/>
                </a:solidFill>
              </a:rPr>
              <a:t>Tropical cyclones: ⩾ 34 knots</a:t>
            </a:r>
          </a:p>
          <a:p>
            <a:pPr lvl="2"/>
            <a:r>
              <a:rPr lang="en-GB" dirty="0">
                <a:solidFill>
                  <a:srgbClr val="000000"/>
                </a:solidFill>
              </a:rPr>
              <a:t>Hurricanes: ⩾ 64 knots</a:t>
            </a:r>
          </a:p>
          <a:p>
            <a:pPr marL="457200" lvl="1" indent="0">
              <a:buNone/>
            </a:pPr>
            <a:endParaRPr lang="en-GB" dirty="0">
              <a:solidFill>
                <a:srgbClr val="000000"/>
              </a:solidFill>
            </a:endParaRPr>
          </a:p>
          <a:p>
            <a:pPr lvl="2"/>
            <a:endParaRPr lang="en-GB" dirty="0">
              <a:solidFill>
                <a:srgbClr val="000000"/>
              </a:solidFill>
            </a:endParaRPr>
          </a:p>
        </p:txBody>
      </p:sp>
      <p:pic>
        <p:nvPicPr>
          <p:cNvPr id="6" name="Picture 5" descr="A map of the united states with blue lines&#10;&#10;Description automatically generated with low confidence">
            <a:extLst>
              <a:ext uri="{FF2B5EF4-FFF2-40B4-BE49-F238E27FC236}">
                <a16:creationId xmlns:a16="http://schemas.microsoft.com/office/drawing/2014/main" id="{2EE56023-66B0-5310-6C5F-04C138CE7A14}"/>
              </a:ext>
            </a:extLst>
          </p:cNvPr>
          <p:cNvPicPr>
            <a:picLocks noChangeAspect="1"/>
          </p:cNvPicPr>
          <p:nvPr/>
        </p:nvPicPr>
        <p:blipFill>
          <a:blip r:embed="rId3"/>
          <a:stretch>
            <a:fillRect/>
          </a:stretch>
        </p:blipFill>
        <p:spPr>
          <a:xfrm>
            <a:off x="6096000" y="682614"/>
            <a:ext cx="5811078" cy="5828322"/>
          </a:xfrm>
          <a:prstGeom prst="rect">
            <a:avLst/>
          </a:prstGeom>
        </p:spPr>
      </p:pic>
      <p:sp>
        <p:nvSpPr>
          <p:cNvPr id="4" name="Parks et al.">
            <a:extLst>
              <a:ext uri="{FF2B5EF4-FFF2-40B4-BE49-F238E27FC236}">
                <a16:creationId xmlns:a16="http://schemas.microsoft.com/office/drawing/2014/main" id="{8AD6A5CC-1A84-32D5-007E-9F306C3FF665}"/>
              </a:ext>
            </a:extLst>
          </p:cNvPr>
          <p:cNvSpPr txBox="1"/>
          <p:nvPr/>
        </p:nvSpPr>
        <p:spPr>
          <a:xfrm>
            <a:off x="87980" y="6518439"/>
            <a:ext cx="4508404" cy="338554"/>
          </a:xfrm>
          <a:prstGeom prst="rect">
            <a:avLst/>
          </a:prstGeom>
          <a:noFill/>
        </p:spPr>
        <p:txBody>
          <a:bodyPr wrap="square" rtlCol="0">
            <a:spAutoFit/>
          </a:bodyPr>
          <a:lstStyle/>
          <a:p>
            <a:r>
              <a:rPr lang="en-US" sz="1600" dirty="0">
                <a:solidFill>
                  <a:schemeClr val="tx1">
                    <a:lumMod val="50000"/>
                    <a:lumOff val="50000"/>
                  </a:schemeClr>
                </a:solidFill>
              </a:rPr>
              <a:t>Unpublished study, please do not copy or distribute</a:t>
            </a:r>
          </a:p>
        </p:txBody>
      </p:sp>
      <p:sp>
        <p:nvSpPr>
          <p:cNvPr id="5" name="TextBox 4">
            <a:extLst>
              <a:ext uri="{FF2B5EF4-FFF2-40B4-BE49-F238E27FC236}">
                <a16:creationId xmlns:a16="http://schemas.microsoft.com/office/drawing/2014/main" id="{67F9C40C-B96A-D5AA-AFAF-45BD55610C33}"/>
              </a:ext>
            </a:extLst>
          </p:cNvPr>
          <p:cNvSpPr txBox="1"/>
          <p:nvPr/>
        </p:nvSpPr>
        <p:spPr>
          <a:xfrm>
            <a:off x="9392479" y="6554851"/>
            <a:ext cx="2743200" cy="338554"/>
          </a:xfrm>
          <a:prstGeom prst="rect">
            <a:avLst/>
          </a:prstGeom>
          <a:noFill/>
        </p:spPr>
        <p:txBody>
          <a:bodyPr wrap="square" rtlCol="0">
            <a:spAutoFit/>
          </a:bodyPr>
          <a:lstStyle/>
          <a:p>
            <a:r>
              <a:rPr lang="en-US" sz="1600" dirty="0">
                <a:solidFill>
                  <a:srgbClr val="000000"/>
                </a:solidFill>
              </a:rPr>
              <a:t>Meltzer et al., </a:t>
            </a:r>
            <a:r>
              <a:rPr lang="en-US" sz="1600" i="1" dirty="0">
                <a:solidFill>
                  <a:srgbClr val="000000"/>
                </a:solidFill>
              </a:rPr>
              <a:t>In Preparation</a:t>
            </a:r>
            <a:endParaRPr lang="en-US" sz="1600" dirty="0">
              <a:solidFill>
                <a:srgbClr val="000000"/>
              </a:solidFill>
            </a:endParaRPr>
          </a:p>
        </p:txBody>
      </p:sp>
      <p:pic>
        <p:nvPicPr>
          <p:cNvPr id="7" name="Picture 6">
            <a:extLst>
              <a:ext uri="{FF2B5EF4-FFF2-40B4-BE49-F238E27FC236}">
                <a16:creationId xmlns:a16="http://schemas.microsoft.com/office/drawing/2014/main" id="{A548764F-261F-2F18-EA0D-287CCA9DD4BA}"/>
              </a:ext>
            </a:extLst>
          </p:cNvPr>
          <p:cNvPicPr>
            <a:picLocks noChangeAspect="1"/>
          </p:cNvPicPr>
          <p:nvPr/>
        </p:nvPicPr>
        <p:blipFill rotWithShape="1">
          <a:blip r:embed="rId4"/>
          <a:srcRect l="16776" t="5771" r="17342" b="-2137"/>
          <a:stretch/>
        </p:blipFill>
        <p:spPr>
          <a:xfrm>
            <a:off x="6251860" y="885374"/>
            <a:ext cx="5436141" cy="5625561"/>
          </a:xfrm>
          <a:prstGeom prst="rect">
            <a:avLst/>
          </a:prstGeom>
        </p:spPr>
      </p:pic>
    </p:spTree>
    <p:extLst>
      <p:ext uri="{BB962C8B-B14F-4D97-AF65-F5344CB8AC3E}">
        <p14:creationId xmlns:p14="http://schemas.microsoft.com/office/powerpoint/2010/main" val="272837096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nodeType="clickEffect">
                                  <p:stCondLst>
                                    <p:cond delay="0"/>
                                  </p:stCondLst>
                                  <p:childTnLst>
                                    <p:set>
                                      <p:cBhvr>
                                        <p:cTn id="42" dur="1" fill="hold">
                                          <p:stCondLst>
                                            <p:cond delay="0"/>
                                          </p:stCondLst>
                                        </p:cTn>
                                        <p:tgtEl>
                                          <p:spTgt spid="3">
                                            <p:txEl>
                                              <p:pRg st="9" end="9"/>
                                            </p:txEl>
                                          </p:spTgt>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nodeType="clickEffect">
                                  <p:stCondLst>
                                    <p:cond delay="0"/>
                                  </p:stCondLst>
                                  <p:childTnLst>
                                    <p:set>
                                      <p:cBhvr>
                                        <p:cTn id="46"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20233</TotalTime>
  <Words>1862</Words>
  <Application>Microsoft Macintosh PowerPoint</Application>
  <PresentationFormat>Widescreen</PresentationFormat>
  <Paragraphs>288</Paragraphs>
  <Slides>17</Slides>
  <Notes>17</Notes>
  <HiddenSlides>0</HiddenSlides>
  <MMClips>1</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17</vt:i4>
      </vt:variant>
    </vt:vector>
  </HeadingPairs>
  <TitlesOfParts>
    <vt:vector size="25" baseType="lpstr">
      <vt:lpstr>Arial</vt:lpstr>
      <vt:lpstr>Calibri</vt:lpstr>
      <vt:lpstr>Calibri Light</vt:lpstr>
      <vt:lpstr>Meta OT Book</vt:lpstr>
      <vt:lpstr>Meta OT Medium</vt:lpstr>
      <vt:lpstr>Slack-Lato</vt:lpstr>
      <vt:lpstr>Times New Roman</vt:lpstr>
      <vt:lpstr>Office Theme</vt:lpstr>
      <vt:lpstr>Disruption to Test Scores after Tropical Cyclones in the United States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Disruption to Test Scores after Tropical Cyclones in the United States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Zhou, Bin</dc:creator>
  <cp:lastModifiedBy>Parks, Robbie M</cp:lastModifiedBy>
  <cp:revision>2725</cp:revision>
  <cp:lastPrinted>2020-10-30T12:00:34Z</cp:lastPrinted>
  <dcterms:created xsi:type="dcterms:W3CDTF">2019-05-16T12:19:43Z</dcterms:created>
  <dcterms:modified xsi:type="dcterms:W3CDTF">2023-06-21T17:32:20Z</dcterms:modified>
</cp:coreProperties>
</file>

<file path=docProps/thumbnail.jpeg>
</file>